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4" r:id="rId6"/>
    <p:sldId id="268" r:id="rId7"/>
    <p:sldId id="269" r:id="rId8"/>
    <p:sldId id="261" r:id="rId9"/>
    <p:sldId id="270" r:id="rId10"/>
    <p:sldId id="265" r:id="rId11"/>
    <p:sldId id="267" r:id="rId12"/>
    <p:sldId id="262" r:id="rId13"/>
    <p:sldId id="271" r:id="rId14"/>
    <p:sldId id="276" r:id="rId15"/>
    <p:sldId id="275" r:id="rId16"/>
    <p:sldId id="273" r:id="rId17"/>
    <p:sldId id="278" r:id="rId18"/>
    <p:sldId id="274" r:id="rId19"/>
    <p:sldId id="279" r:id="rId20"/>
    <p:sldId id="281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15634-F3EA-48BE-8C92-337D0E5B8DA4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B148B-3241-4DA9-B953-FB0A0CA675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acle.com/partners/index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/index.php?title=%D0%A1%D1%82%D0%B0%D1%82%D0%B8%D1%81%D1%82%D0%B8%D1%87%D0%B5%D1%81%D0%BA%D0%B8%D0%B9_%D0%BA%D0%BE%D0%BD%D1%82%D1%80%D0%BE%D0%BB%D1%8C_%D0%BA%D0%B0%D1%87%D0%B5%D1%81%D1%82%D0%B2%D0%B0&amp;action=edit&amp;redlink=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490538"/>
            <a:ext cx="8229600" cy="72388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Основная идея</a:t>
            </a:r>
            <a:endParaRPr lang="ru-RU" sz="36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 numCol="1">
            <a:normAutofit fontScale="55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Есть специализированный производственный процесс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С рынка поступают заказы на изготовление определенного объема продукции с заданными свойствами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Создание каждой единицы продукции требует сырья, энергии, выполнения ряда технологических операций (переделов)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Выпуск каждой единицы продукции характеризуется, как минимум, стоимостью, временем, качеством (возможен брак)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Для каждой ЕП на каждой технологической операции фиксируются и записываются в память: состояние единицы продукции и способы (режимы) ее обработки . (Это могут делать специализированные датчики, обслуживающий персонал,  другие  системы)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Естественное желание (идея):  МАКСИМАЛЬНО ИСПОЛЬЗОВАТЬ НАКОПЛЕННЫЙ ОБЪЕМ ДАННЫХ  (например за год)  ДЛЯ АНАЛИЗА ВОЗМОЖНОСТИ:</a:t>
            </a:r>
          </a:p>
          <a:p>
            <a:pPr marL="914400" lvl="1" indent="-514350" algn="just">
              <a:buFont typeface="+mj-lt"/>
              <a:buAutoNum type="arabicPeriod"/>
            </a:pPr>
            <a:r>
              <a:rPr lang="ru-RU" b="1" dirty="0" smtClean="0"/>
              <a:t>снижения себестоимости, </a:t>
            </a:r>
          </a:p>
          <a:p>
            <a:pPr marL="914400" lvl="1" indent="-514350" algn="just">
              <a:buFont typeface="+mj-lt"/>
              <a:buAutoNum type="arabicPeriod"/>
            </a:pPr>
            <a:r>
              <a:rPr lang="ru-RU" b="1" dirty="0" smtClean="0"/>
              <a:t>сокращения времени, </a:t>
            </a:r>
          </a:p>
          <a:p>
            <a:pPr marL="914400" lvl="1" indent="-514350" algn="just">
              <a:buFont typeface="+mj-lt"/>
              <a:buAutoNum type="arabicPeriod"/>
            </a:pPr>
            <a:r>
              <a:rPr lang="ru-RU" b="1" dirty="0" smtClean="0"/>
              <a:t>повышения качества продукции 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00042"/>
            <a:ext cx="8229600" cy="72388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>Процесс управления выпуском конкретной ЕП  в реальном масштабе времени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 numCol="1">
            <a:normAutofit fontScale="70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Построение модели, определяющей зависимость параметров «дочки» ЕП от параметров «родителей и воспитания».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Использование модели: </a:t>
            </a:r>
          </a:p>
          <a:p>
            <a:pPr marL="514350" indent="-514350" algn="just">
              <a:buNone/>
            </a:pPr>
            <a:r>
              <a:rPr lang="ru-RU" b="1" dirty="0" smtClean="0"/>
              <a:t>      Автоматический в реальном времени прогноз параметров ЕП на последующих переделах на основе ее параметров на текущем и предшествующих переделах (прогнозирование брака). Прогноз передается в </a:t>
            </a:r>
            <a:r>
              <a:rPr lang="en-US" b="1" dirty="0" smtClean="0"/>
              <a:t>MES </a:t>
            </a:r>
            <a:r>
              <a:rPr lang="ru-RU" b="1" dirty="0" smtClean="0"/>
              <a:t>систему, которая управляет ТП.</a:t>
            </a:r>
          </a:p>
          <a:p>
            <a:pPr marL="514350" indent="-514350" algn="just">
              <a:buNone/>
            </a:pPr>
            <a:r>
              <a:rPr lang="ru-RU" b="1" dirty="0" smtClean="0"/>
              <a:t>3.  Что дает процесс ? Повышение производительности труда, т.к. традиционно для получения прогноза используются лабораторные исследования ЕП, что замедляет ТП</a:t>
            </a:r>
          </a:p>
          <a:p>
            <a:pPr marL="514350" indent="-514350" algn="just">
              <a:buNone/>
            </a:pPr>
            <a:r>
              <a:rPr lang="ru-RU" b="1" dirty="0" smtClean="0"/>
              <a:t>4.   Наша задача:</a:t>
            </a:r>
          </a:p>
          <a:p>
            <a:pPr marL="514350" indent="-514350" algn="just">
              <a:buNone/>
            </a:pPr>
            <a:r>
              <a:rPr lang="ru-RU" b="1" dirty="0" smtClean="0"/>
              <a:t>       Дать инструмент и предложить меры по организации его применения</a:t>
            </a:r>
          </a:p>
          <a:p>
            <a:pPr marL="514350" indent="-514350" algn="just">
              <a:buNone/>
            </a:pPr>
            <a:endParaRPr lang="ru-RU" b="1" dirty="0" smtClean="0"/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571612"/>
            <a:ext cx="8329642" cy="482919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                                                                                 </a:t>
            </a:r>
          </a:p>
          <a:p>
            <a:r>
              <a:rPr lang="ru-RU" sz="2400" dirty="0" smtClean="0"/>
              <a:t>Технологическая карта                                           </a:t>
            </a:r>
          </a:p>
          <a:p>
            <a:r>
              <a:rPr lang="ru-RU" sz="2400" dirty="0" smtClean="0"/>
              <a:t>                                                                                           Прогноз                                       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Реальный масштаб времени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0166" y="364331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П1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364331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П2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86578" y="528638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БРАК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86578" y="3571876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П3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428860" y="3857628"/>
            <a:ext cx="92869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926612">
            <a:off x="4124003" y="4726536"/>
            <a:ext cx="2871230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357686" y="3643314"/>
            <a:ext cx="242889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уб 19"/>
          <p:cNvSpPr/>
          <p:nvPr/>
        </p:nvSpPr>
        <p:spPr>
          <a:xfrm>
            <a:off x="2571736" y="214290"/>
            <a:ext cx="5786478" cy="714380"/>
          </a:xfrm>
          <a:prstGeom prst="cub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ХРАНИЛИЩЕ ДАННЫХ</a:t>
            </a:r>
            <a:endParaRPr lang="ru-RU" dirty="0"/>
          </a:p>
        </p:txBody>
      </p:sp>
      <p:sp>
        <p:nvSpPr>
          <p:cNvPr id="39" name="Стрелка вправо 38"/>
          <p:cNvSpPr/>
          <p:nvPr/>
        </p:nvSpPr>
        <p:spPr>
          <a:xfrm>
            <a:off x="7643834" y="3714752"/>
            <a:ext cx="100013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214282" y="3857628"/>
            <a:ext cx="128588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право 37"/>
          <p:cNvSpPr/>
          <p:nvPr/>
        </p:nvSpPr>
        <p:spPr>
          <a:xfrm flipV="1">
            <a:off x="214282" y="2071678"/>
            <a:ext cx="4143404" cy="7143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072198" y="1000108"/>
            <a:ext cx="1714512" cy="4143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Построитель АМ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929058" y="1000108"/>
            <a:ext cx="1714512" cy="4143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Построитель ИМ</a:t>
            </a:r>
            <a:endParaRPr lang="ru-RU" dirty="0"/>
          </a:p>
        </p:txBody>
      </p:sp>
      <p:sp>
        <p:nvSpPr>
          <p:cNvPr id="62" name="Содержимое 4"/>
          <p:cNvSpPr txBox="1">
            <a:spLocks/>
          </p:cNvSpPr>
          <p:nvPr/>
        </p:nvSpPr>
        <p:spPr>
          <a:xfrm>
            <a:off x="571472" y="1000108"/>
            <a:ext cx="8329642" cy="4829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Шестиугольник 43"/>
          <p:cNvSpPr/>
          <p:nvPr/>
        </p:nvSpPr>
        <p:spPr>
          <a:xfrm>
            <a:off x="4429124" y="1714488"/>
            <a:ext cx="1285884" cy="1000132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</a:t>
            </a:r>
            <a:endParaRPr lang="ru-RU" dirty="0"/>
          </a:p>
        </p:txBody>
      </p:sp>
      <p:sp>
        <p:nvSpPr>
          <p:cNvPr id="52" name="Стрелка вниз 51"/>
          <p:cNvSpPr/>
          <p:nvPr/>
        </p:nvSpPr>
        <p:spPr>
          <a:xfrm rot="19550609">
            <a:off x="4305969" y="1328118"/>
            <a:ext cx="246309" cy="6548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низ 52"/>
          <p:cNvSpPr/>
          <p:nvPr/>
        </p:nvSpPr>
        <p:spPr>
          <a:xfrm rot="3764185">
            <a:off x="6059484" y="1113897"/>
            <a:ext cx="232079" cy="12380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Скругленная соединительная линия 54"/>
          <p:cNvCxnSpPr/>
          <p:nvPr/>
        </p:nvCxnSpPr>
        <p:spPr>
          <a:xfrm flipV="1">
            <a:off x="714348" y="2214554"/>
            <a:ext cx="4071966" cy="1785950"/>
          </a:xfrm>
          <a:prstGeom prst="curvedConnector3">
            <a:avLst>
              <a:gd name="adj1" fmla="val 2692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Скругленная соединительная линия 63"/>
          <p:cNvCxnSpPr/>
          <p:nvPr/>
        </p:nvCxnSpPr>
        <p:spPr>
          <a:xfrm rot="5400000" flipH="1" flipV="1">
            <a:off x="3571868" y="2786058"/>
            <a:ext cx="1214446" cy="78581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Скругленная соединительная линия 64"/>
          <p:cNvCxnSpPr>
            <a:stCxn id="6" idx="0"/>
          </p:cNvCxnSpPr>
          <p:nvPr/>
        </p:nvCxnSpPr>
        <p:spPr>
          <a:xfrm rot="5400000" flipH="1" flipV="1">
            <a:off x="2621741" y="1764493"/>
            <a:ext cx="1214446" cy="2543196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Скругленная соединительная линия 69"/>
          <p:cNvCxnSpPr/>
          <p:nvPr/>
        </p:nvCxnSpPr>
        <p:spPr>
          <a:xfrm flipV="1">
            <a:off x="2571736" y="2571744"/>
            <a:ext cx="1928826" cy="142876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Стрелка вверх 75"/>
          <p:cNvSpPr/>
          <p:nvPr/>
        </p:nvSpPr>
        <p:spPr>
          <a:xfrm rot="13002065">
            <a:off x="4914966" y="3039192"/>
            <a:ext cx="484632" cy="1069418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трелка вверх 76"/>
          <p:cNvSpPr/>
          <p:nvPr/>
        </p:nvSpPr>
        <p:spPr>
          <a:xfrm rot="10800000">
            <a:off x="5929322" y="3143248"/>
            <a:ext cx="484632" cy="2143140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Скругленная соединительная линия 78"/>
          <p:cNvCxnSpPr>
            <a:stCxn id="44" idx="0"/>
          </p:cNvCxnSpPr>
          <p:nvPr/>
        </p:nvCxnSpPr>
        <p:spPr>
          <a:xfrm>
            <a:off x="5715008" y="2214554"/>
            <a:ext cx="1857388" cy="135732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5" name="Блок-схема: решение 84"/>
          <p:cNvSpPr/>
          <p:nvPr/>
        </p:nvSpPr>
        <p:spPr>
          <a:xfrm>
            <a:off x="5072066" y="2714620"/>
            <a:ext cx="1428760" cy="755524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MES</a:t>
            </a:r>
            <a:endParaRPr lang="ru-RU" sz="1100" dirty="0"/>
          </a:p>
        </p:txBody>
      </p:sp>
      <p:cxnSp>
        <p:nvCxnSpPr>
          <p:cNvPr id="86" name="Скругленная соединительная линия 85"/>
          <p:cNvCxnSpPr/>
          <p:nvPr/>
        </p:nvCxnSpPr>
        <p:spPr>
          <a:xfrm rot="16200000" flipH="1">
            <a:off x="5500694" y="2428868"/>
            <a:ext cx="438152" cy="43815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490538"/>
            <a:ext cx="8229600" cy="295256"/>
          </a:xfrm>
        </p:spPr>
        <p:txBody>
          <a:bodyPr>
            <a:noAutofit/>
          </a:bodyPr>
          <a:lstStyle/>
          <a:p>
            <a:pPr marL="514350" indent="-514350"/>
            <a:r>
              <a:rPr lang="ru-RU" sz="2000" b="1" dirty="0" smtClean="0"/>
              <a:t>Процесс выработки решений по изменениям технологии </a:t>
            </a:r>
            <a:br>
              <a:rPr lang="ru-RU" sz="2000" b="1" dirty="0" smtClean="0"/>
            </a:br>
            <a:r>
              <a:rPr lang="ru-RU" sz="2000" b="1" dirty="0" smtClean="0"/>
              <a:t>(напр., с целью снижения брака)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 numCol="1">
            <a:normAutofit fontScale="40000" lnSpcReduction="20000"/>
          </a:bodyPr>
          <a:lstStyle/>
          <a:p>
            <a:pPr marL="514350" lvl="0" indent="-514350">
              <a:buNone/>
            </a:pPr>
            <a:r>
              <a:rPr lang="ru-RU" sz="5000" dirty="0" smtClean="0"/>
              <a:t>Не реже одного раза в неделю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500" b="1" dirty="0" smtClean="0"/>
              <a:t>Получение  отчета</a:t>
            </a:r>
            <a:r>
              <a:rPr lang="ru-RU" sz="4500" dirty="0" smtClean="0"/>
              <a:t> о переназначении  или отбраковке продукции (</a:t>
            </a:r>
            <a:r>
              <a:rPr lang="ru-RU" sz="4500" dirty="0" smtClean="0">
                <a:solidFill>
                  <a:schemeClr val="tx2"/>
                </a:solidFill>
              </a:rPr>
              <a:t>с указанием причин?</a:t>
            </a:r>
            <a:r>
              <a:rPr lang="ru-RU" sz="4500" dirty="0" smtClean="0"/>
              <a:t>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500" dirty="0" smtClean="0"/>
              <a:t>Анализ отчета и принятие решения о необходимости анализа инцидентов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500" dirty="0" smtClean="0"/>
              <a:t> </a:t>
            </a:r>
            <a:r>
              <a:rPr lang="ru-RU" sz="4500" b="1" dirty="0" smtClean="0"/>
              <a:t>Получение выборок </a:t>
            </a:r>
            <a:r>
              <a:rPr lang="ru-RU" sz="4500" dirty="0" smtClean="0"/>
              <a:t>по параметрам выпущенной продукции из ХД;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500" b="1" dirty="0" smtClean="0"/>
              <a:t>Построение моделей </a:t>
            </a:r>
            <a:r>
              <a:rPr lang="ru-RU" sz="4500" dirty="0" smtClean="0"/>
              <a:t>,определяющих зависимость неудовлетворительных параметров  продукции от параметров «родителей и воспитания».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500" dirty="0" smtClean="0"/>
              <a:t>Анализ адекватности (реальности) модели (Технолог)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500" dirty="0" smtClean="0"/>
              <a:t>Определение возможных путей решения проблемы (Технолог) (а если </a:t>
            </a:r>
            <a:r>
              <a:rPr lang="ru-RU" sz="4500" dirty="0" err="1" smtClean="0"/>
              <a:t>краундсорсинг</a:t>
            </a:r>
            <a:r>
              <a:rPr lang="ru-RU" sz="4500" dirty="0" smtClean="0"/>
              <a:t> сюда?)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500" b="1" dirty="0" smtClean="0"/>
              <a:t>Печать отчета</a:t>
            </a:r>
            <a:r>
              <a:rPr lang="ru-RU" sz="4500" dirty="0" smtClean="0"/>
              <a:t> о причинах выпуска некачественной продукции и предлагаемых мерах по их устранению Технолог)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500" dirty="0" smtClean="0"/>
              <a:t>Принятие управленческих решений о реализации рекомендованных в отчете мер (Руководитель).Оформление протокола.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500" dirty="0" smtClean="0"/>
              <a:t>Типы решений:</a:t>
            </a:r>
          </a:p>
          <a:p>
            <a:pPr marL="914400" lvl="1" indent="-514350">
              <a:buFont typeface="Wingdings" pitchFamily="2" charset="2"/>
              <a:buChar char="§"/>
            </a:pPr>
            <a:r>
              <a:rPr lang="ru-RU" sz="4500" dirty="0" smtClean="0"/>
              <a:t>Ремонт</a:t>
            </a:r>
          </a:p>
          <a:p>
            <a:pPr marL="914400" lvl="1" indent="-514350">
              <a:buFont typeface="Wingdings" pitchFamily="2" charset="2"/>
              <a:buChar char="§"/>
            </a:pPr>
            <a:r>
              <a:rPr lang="ru-RU" sz="4500" dirty="0" smtClean="0"/>
              <a:t>Изменение технологической карты (допусков, маршрутов и </a:t>
            </a:r>
            <a:r>
              <a:rPr lang="ru-RU" sz="4500" dirty="0" err="1" smtClean="0"/>
              <a:t>т.д</a:t>
            </a:r>
            <a:r>
              <a:rPr lang="ru-RU" sz="4500" dirty="0" smtClean="0"/>
              <a:t>)?</a:t>
            </a:r>
          </a:p>
          <a:p>
            <a:pPr marL="914400" lvl="1" indent="-514350">
              <a:buFont typeface="Wingdings" pitchFamily="2" charset="2"/>
              <a:buChar char="§"/>
            </a:pPr>
            <a:r>
              <a:rPr lang="ru-RU" sz="4500" dirty="0" smtClean="0"/>
              <a:t>Внушение</a:t>
            </a:r>
          </a:p>
          <a:p>
            <a:pPr marL="914400" lvl="1" indent="-514350">
              <a:buFont typeface="Wingdings" pitchFamily="2" charset="2"/>
              <a:buChar char="§"/>
            </a:pPr>
            <a:r>
              <a:rPr lang="ru-RU" sz="4500" dirty="0" smtClean="0"/>
              <a:t>Другое?</a:t>
            </a:r>
          </a:p>
          <a:p>
            <a:pPr marL="914400" lvl="1" indent="-514350" algn="just">
              <a:buFont typeface="+mj-lt"/>
              <a:buAutoNum type="arabicPeriod"/>
            </a:pPr>
            <a:endParaRPr lang="ru-RU" sz="3800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8291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57290" y="4500570"/>
            <a:ext cx="914400" cy="5572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4429132"/>
            <a:ext cx="914400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14942" y="4214818"/>
            <a:ext cx="914400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5572140"/>
            <a:ext cx="914400" cy="5572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5572140"/>
            <a:ext cx="914400" cy="628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68" y="4929198"/>
            <a:ext cx="914400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285984" y="4429132"/>
            <a:ext cx="1071570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143636" y="4857760"/>
            <a:ext cx="100013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3571868" y="5357826"/>
            <a:ext cx="171451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286248" y="4357694"/>
            <a:ext cx="857256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857356" y="5429264"/>
            <a:ext cx="92869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уб 19"/>
          <p:cNvSpPr/>
          <p:nvPr/>
        </p:nvSpPr>
        <p:spPr>
          <a:xfrm>
            <a:off x="4214810" y="2428868"/>
            <a:ext cx="4572032" cy="1216152"/>
          </a:xfrm>
          <a:prstGeom prst="cub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ХРАНИЛИЩЕ ДАННЫХ</a:t>
            </a:r>
            <a:endParaRPr lang="ru-RU" dirty="0"/>
          </a:p>
        </p:txBody>
      </p:sp>
      <p:sp>
        <p:nvSpPr>
          <p:cNvPr id="39" name="Стрелка вправо 38"/>
          <p:cNvSpPr/>
          <p:nvPr/>
        </p:nvSpPr>
        <p:spPr>
          <a:xfrm>
            <a:off x="8001024" y="4857760"/>
            <a:ext cx="100013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>
            <a:off x="142844" y="5429264"/>
            <a:ext cx="785850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142844" y="4572008"/>
            <a:ext cx="128588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верх 40"/>
          <p:cNvSpPr/>
          <p:nvPr/>
        </p:nvSpPr>
        <p:spPr>
          <a:xfrm>
            <a:off x="5857884" y="2000240"/>
            <a:ext cx="484632" cy="642942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КЗ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4857752" y="1571612"/>
            <a:ext cx="2928958" cy="4143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Построитель моделей</a:t>
            </a:r>
            <a:endParaRPr lang="ru-RU" dirty="0"/>
          </a:p>
        </p:txBody>
      </p:sp>
      <p:sp>
        <p:nvSpPr>
          <p:cNvPr id="62" name="Содержимое 4"/>
          <p:cNvSpPr txBox="1">
            <a:spLocks/>
          </p:cNvSpPr>
          <p:nvPr/>
        </p:nvSpPr>
        <p:spPr>
          <a:xfrm>
            <a:off x="214282" y="1285860"/>
            <a:ext cx="8329642" cy="4829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Стрелка влево 52"/>
          <p:cNvSpPr/>
          <p:nvPr/>
        </p:nvSpPr>
        <p:spPr>
          <a:xfrm>
            <a:off x="4286248" y="500042"/>
            <a:ext cx="1285884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Причина</a:t>
            </a:r>
            <a:endParaRPr lang="ru-RU" dirty="0"/>
          </a:p>
        </p:txBody>
      </p:sp>
      <p:sp>
        <p:nvSpPr>
          <p:cNvPr id="54" name="Прямоугольник с двумя скругленными противолежащими углами 53"/>
          <p:cNvSpPr/>
          <p:nvPr/>
        </p:nvSpPr>
        <p:spPr>
          <a:xfrm>
            <a:off x="2714612" y="285728"/>
            <a:ext cx="1571636" cy="85725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Проверка адекватности</a:t>
            </a:r>
            <a:endParaRPr lang="ru-RU" dirty="0"/>
          </a:p>
        </p:txBody>
      </p:sp>
      <p:sp>
        <p:nvSpPr>
          <p:cNvPr id="55" name="Стрелка влево 54"/>
          <p:cNvSpPr/>
          <p:nvPr/>
        </p:nvSpPr>
        <p:spPr>
          <a:xfrm>
            <a:off x="7215206" y="500042"/>
            <a:ext cx="150019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Инцидент</a:t>
            </a:r>
            <a:endParaRPr lang="ru-RU" dirty="0"/>
          </a:p>
        </p:txBody>
      </p:sp>
      <p:sp>
        <p:nvSpPr>
          <p:cNvPr id="58" name="Прямоугольник с двумя скругленными противолежащими углами 57"/>
          <p:cNvSpPr/>
          <p:nvPr/>
        </p:nvSpPr>
        <p:spPr>
          <a:xfrm>
            <a:off x="357158" y="0"/>
            <a:ext cx="1714512" cy="1428736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Предложенияпо</a:t>
            </a:r>
            <a:r>
              <a:rPr lang="ru-RU" dirty="0" smtClean="0"/>
              <a:t> снижению количества инцидентов </a:t>
            </a:r>
            <a:endParaRPr lang="ru-RU" dirty="0"/>
          </a:p>
        </p:txBody>
      </p:sp>
      <p:sp>
        <p:nvSpPr>
          <p:cNvPr id="63" name="Прямоугольник с двумя скругленными противолежащими углами 62"/>
          <p:cNvSpPr/>
          <p:nvPr/>
        </p:nvSpPr>
        <p:spPr>
          <a:xfrm>
            <a:off x="142844" y="1785926"/>
            <a:ext cx="2714644" cy="71438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Выбор мер снижения количества инцидентов </a:t>
            </a:r>
            <a:endParaRPr lang="ru-RU" dirty="0"/>
          </a:p>
        </p:txBody>
      </p:sp>
      <p:sp>
        <p:nvSpPr>
          <p:cNvPr id="64" name="Прямоугольник с двумя скругленными противолежащими углами 63"/>
          <p:cNvSpPr/>
          <p:nvPr/>
        </p:nvSpPr>
        <p:spPr>
          <a:xfrm>
            <a:off x="142844" y="2928934"/>
            <a:ext cx="2571768" cy="714380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Реализация мер снижения количества инцидентов </a:t>
            </a:r>
            <a:endParaRPr lang="ru-RU" dirty="0"/>
          </a:p>
        </p:txBody>
      </p:sp>
      <p:sp>
        <p:nvSpPr>
          <p:cNvPr id="65" name="Стрелка вверх 64"/>
          <p:cNvSpPr/>
          <p:nvPr/>
        </p:nvSpPr>
        <p:spPr>
          <a:xfrm>
            <a:off x="6000760" y="1071546"/>
            <a:ext cx="484632" cy="428628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Стрелка вниз 66"/>
          <p:cNvSpPr/>
          <p:nvPr/>
        </p:nvSpPr>
        <p:spPr>
          <a:xfrm>
            <a:off x="1071538" y="1428736"/>
            <a:ext cx="48463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низ 67"/>
          <p:cNvSpPr/>
          <p:nvPr/>
        </p:nvSpPr>
        <p:spPr>
          <a:xfrm>
            <a:off x="1000100" y="2500306"/>
            <a:ext cx="484632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лево 68"/>
          <p:cNvSpPr/>
          <p:nvPr/>
        </p:nvSpPr>
        <p:spPr>
          <a:xfrm>
            <a:off x="2071670" y="500042"/>
            <a:ext cx="642942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низ 69"/>
          <p:cNvSpPr/>
          <p:nvPr/>
        </p:nvSpPr>
        <p:spPr>
          <a:xfrm>
            <a:off x="1428728" y="3643314"/>
            <a:ext cx="4846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низ 70"/>
          <p:cNvSpPr/>
          <p:nvPr/>
        </p:nvSpPr>
        <p:spPr>
          <a:xfrm rot="18388633">
            <a:off x="3060615" y="3148855"/>
            <a:ext cx="484632" cy="16380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5572132" y="285728"/>
            <a:ext cx="1643074" cy="8429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Диагностическая модель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142852"/>
            <a:ext cx="8229600" cy="642942"/>
          </a:xfrm>
        </p:spPr>
        <p:txBody>
          <a:bodyPr>
            <a:noAutofit/>
          </a:bodyPr>
          <a:lstStyle/>
          <a:p>
            <a:pPr marL="514350" indent="-514350"/>
            <a:r>
              <a:rPr lang="ru-RU" sz="2400" b="1" dirty="0" smtClean="0"/>
              <a:t>Замечания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 numCol="1">
            <a:normAutofit fontScale="92500" lnSpcReduction="20000"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ru-RU" sz="3600" dirty="0" smtClean="0"/>
              <a:t>Пока считается, что мероприятия по ликвидации или уменьшению числа инцидентов </a:t>
            </a:r>
            <a:r>
              <a:rPr lang="ru-RU" sz="3600" b="1" dirty="0" smtClean="0"/>
              <a:t>предлагает и оценивает  эксперт</a:t>
            </a:r>
            <a:r>
              <a:rPr lang="ru-RU" sz="3600" dirty="0" smtClean="0"/>
              <a:t>. Хотя можно попытаться предложить с помощью оптимизатора:  </a:t>
            </a:r>
          </a:p>
          <a:p>
            <a:pPr lvl="0"/>
            <a:r>
              <a:rPr lang="ru-RU" sz="3600" dirty="0" smtClean="0"/>
              <a:t>изменение структуры процесса. (Был пример с использованием дерева решений)</a:t>
            </a:r>
          </a:p>
          <a:p>
            <a:pPr lvl="0"/>
            <a:r>
              <a:rPr lang="ru-RU" sz="3600" dirty="0" smtClean="0"/>
              <a:t>поменять число контр точек </a:t>
            </a:r>
          </a:p>
          <a:p>
            <a:pPr lvl="0"/>
            <a:r>
              <a:rPr lang="ru-RU" sz="3600" dirty="0" smtClean="0"/>
              <a:t>выбор допусков</a:t>
            </a:r>
          </a:p>
          <a:p>
            <a:pPr lvl="0"/>
            <a:r>
              <a:rPr lang="ru-RU" sz="3600" dirty="0" smtClean="0"/>
              <a:t>и т.п.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142852"/>
            <a:ext cx="8229600" cy="642942"/>
          </a:xfrm>
        </p:spPr>
        <p:txBody>
          <a:bodyPr>
            <a:noAutofit/>
          </a:bodyPr>
          <a:lstStyle/>
          <a:p>
            <a:pPr marL="514350" indent="-514350" algn="l"/>
            <a:r>
              <a:rPr lang="ru-RU" sz="2400" b="1" dirty="0" smtClean="0"/>
              <a:t>Процесс анализа реализуемости заказов с заданными свойствами продукции на существующем оборудовании предприятия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00306"/>
            <a:ext cx="8229600" cy="3625857"/>
          </a:xfrm>
        </p:spPr>
        <p:txBody>
          <a:bodyPr numCol="1"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400" b="1" dirty="0" smtClean="0"/>
              <a:t>Построение модели «назад» от требуемых параметров продукта к началу производства с определением доступности оборудования с нужными свойствами на каждом переделе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b="1" dirty="0" smtClean="0"/>
              <a:t>Построение имитационной модели «вперед» для проверки адекватности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400" b="1" dirty="0" smtClean="0"/>
              <a:t>Выдача заключения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8291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57290" y="4500570"/>
            <a:ext cx="914400" cy="5572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4429132"/>
            <a:ext cx="914400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14942" y="4214818"/>
            <a:ext cx="914400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5572140"/>
            <a:ext cx="914400" cy="5572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5572140"/>
            <a:ext cx="914400" cy="628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68" y="4929198"/>
            <a:ext cx="914400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428860" y="4429132"/>
            <a:ext cx="92869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143636" y="4857760"/>
            <a:ext cx="100013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3571868" y="5357826"/>
            <a:ext cx="171451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286248" y="4357694"/>
            <a:ext cx="857256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857356" y="5429264"/>
            <a:ext cx="92869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>
            <a:off x="8001024" y="4857760"/>
            <a:ext cx="100013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>
            <a:off x="142844" y="5429264"/>
            <a:ext cx="785850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142844" y="4572008"/>
            <a:ext cx="128588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одержимое 4"/>
          <p:cNvSpPr txBox="1">
            <a:spLocks/>
          </p:cNvSpPr>
          <p:nvPr/>
        </p:nvSpPr>
        <p:spPr>
          <a:xfrm>
            <a:off x="214282" y="1285860"/>
            <a:ext cx="8329642" cy="4829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Стрелка влево 52"/>
          <p:cNvSpPr/>
          <p:nvPr/>
        </p:nvSpPr>
        <p:spPr>
          <a:xfrm>
            <a:off x="4357686" y="500042"/>
            <a:ext cx="1285884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Стрелка влево 54"/>
          <p:cNvSpPr/>
          <p:nvPr/>
        </p:nvSpPr>
        <p:spPr>
          <a:xfrm>
            <a:off x="8001024" y="1071546"/>
            <a:ext cx="785818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Стрелка вниз 67"/>
          <p:cNvSpPr/>
          <p:nvPr/>
        </p:nvSpPr>
        <p:spPr>
          <a:xfrm>
            <a:off x="3643306" y="2428868"/>
            <a:ext cx="484632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лево 68"/>
          <p:cNvSpPr/>
          <p:nvPr/>
        </p:nvSpPr>
        <p:spPr>
          <a:xfrm>
            <a:off x="2071670" y="500042"/>
            <a:ext cx="1285884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низ 69"/>
          <p:cNvSpPr/>
          <p:nvPr/>
        </p:nvSpPr>
        <p:spPr>
          <a:xfrm>
            <a:off x="1357290" y="2928934"/>
            <a:ext cx="4846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низ 70"/>
          <p:cNvSpPr/>
          <p:nvPr/>
        </p:nvSpPr>
        <p:spPr>
          <a:xfrm>
            <a:off x="5701801" y="2301288"/>
            <a:ext cx="484632" cy="16380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72330" y="1071546"/>
            <a:ext cx="914400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643570" y="285728"/>
            <a:ext cx="914400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428992" y="428604"/>
            <a:ext cx="914400" cy="485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428992" y="1357298"/>
            <a:ext cx="914400" cy="6286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142976" y="357166"/>
            <a:ext cx="914400" cy="5572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142976" y="1500174"/>
            <a:ext cx="914400" cy="5572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лево 47"/>
          <p:cNvSpPr/>
          <p:nvPr/>
        </p:nvSpPr>
        <p:spPr>
          <a:xfrm>
            <a:off x="6500826" y="1071546"/>
            <a:ext cx="571504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Стрелка влево 48"/>
          <p:cNvSpPr/>
          <p:nvPr/>
        </p:nvSpPr>
        <p:spPr>
          <a:xfrm>
            <a:off x="4357686" y="1428736"/>
            <a:ext cx="1285884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Стрелка влево 49"/>
          <p:cNvSpPr/>
          <p:nvPr/>
        </p:nvSpPr>
        <p:spPr>
          <a:xfrm>
            <a:off x="2071670" y="1428736"/>
            <a:ext cx="1285884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Стрелка влево 55"/>
          <p:cNvSpPr/>
          <p:nvPr/>
        </p:nvSpPr>
        <p:spPr>
          <a:xfrm>
            <a:off x="214282" y="1571612"/>
            <a:ext cx="928694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7" name="Стрелка влево 56"/>
          <p:cNvSpPr/>
          <p:nvPr/>
        </p:nvSpPr>
        <p:spPr>
          <a:xfrm>
            <a:off x="142844" y="428604"/>
            <a:ext cx="1000132" cy="48463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Заголовок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Структура системы</a:t>
            </a:r>
            <a:endParaRPr lang="ru-RU" dirty="0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3714744" y="6286520"/>
            <a:ext cx="4929222" cy="39833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АСУ ТП</a:t>
            </a:r>
            <a:endParaRPr lang="ru-RU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2428860" y="6286520"/>
            <a:ext cx="914400" cy="39833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SAP</a:t>
            </a:r>
            <a:endParaRPr lang="ru-RU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928662" y="6357958"/>
            <a:ext cx="914400" cy="32689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MES</a:t>
            </a:r>
            <a:endParaRPr lang="ru-RU" dirty="0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142844" y="5643578"/>
            <a:ext cx="8501122" cy="326896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Обмен данными с автоматизированными системами предприятия (ОДАСП);</a:t>
            </a:r>
            <a:endParaRPr lang="ru-RU" dirty="0"/>
          </a:p>
        </p:txBody>
      </p:sp>
      <p:sp>
        <p:nvSpPr>
          <p:cNvPr id="8" name="Куб 7"/>
          <p:cNvSpPr/>
          <p:nvPr/>
        </p:nvSpPr>
        <p:spPr>
          <a:xfrm>
            <a:off x="2214546" y="4929198"/>
            <a:ext cx="5286412" cy="430334"/>
          </a:xfrm>
          <a:prstGeom prst="cub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Хранилище данных (ХД)</a:t>
            </a:r>
            <a:endParaRPr lang="ru-RU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214546" y="4500570"/>
            <a:ext cx="5214974" cy="285752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Конструктор запросов (КЗ)</a:t>
            </a:r>
            <a:endParaRPr lang="ru-RU" dirty="0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2285984" y="4000504"/>
            <a:ext cx="5143536" cy="285752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Подготовка данных (ПД)</a:t>
            </a:r>
            <a:endParaRPr lang="ru-RU" dirty="0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2285984" y="3571876"/>
            <a:ext cx="5143536" cy="285752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моделей процессов (СМП)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42910" y="3000372"/>
            <a:ext cx="1928826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Модель РВ</a:t>
            </a:r>
            <a:endParaRPr lang="ru-RU" sz="1400" dirty="0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1857356" y="2357430"/>
            <a:ext cx="3786214" cy="25545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Оптимизация процессов (ОПП)</a:t>
            </a:r>
            <a:endParaRPr lang="ru-RU" dirty="0"/>
          </a:p>
        </p:txBody>
      </p:sp>
      <p:sp>
        <p:nvSpPr>
          <p:cNvPr id="21" name="Блок-схема: документ 20"/>
          <p:cNvSpPr/>
          <p:nvPr/>
        </p:nvSpPr>
        <p:spPr>
          <a:xfrm>
            <a:off x="3214678" y="1571612"/>
            <a:ext cx="914400" cy="469772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Отчет</a:t>
            </a:r>
            <a:endParaRPr lang="ru-RU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rot="16200000" flipV="1">
            <a:off x="5179223" y="4893479"/>
            <a:ext cx="215108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6200000" flipV="1">
            <a:off x="5179223" y="4393413"/>
            <a:ext cx="215108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V="1">
            <a:off x="5107785" y="3964785"/>
            <a:ext cx="215108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 flipH="1" flipV="1">
            <a:off x="2214546" y="342900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13" idx="2"/>
          </p:cNvCxnSpPr>
          <p:nvPr/>
        </p:nvCxnSpPr>
        <p:spPr>
          <a:xfrm rot="5400000" flipH="1" flipV="1">
            <a:off x="3360266" y="2895928"/>
            <a:ext cx="673236" cy="1071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 flipH="1" flipV="1">
            <a:off x="2821769" y="6179363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6200000" flipV="1">
            <a:off x="5750727" y="6107925"/>
            <a:ext cx="285752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6200000" flipV="1">
            <a:off x="5179223" y="5536421"/>
            <a:ext cx="215108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13" idx="0"/>
            <a:endCxn id="21" idx="2"/>
          </p:cNvCxnSpPr>
          <p:nvPr/>
        </p:nvCxnSpPr>
        <p:spPr>
          <a:xfrm rot="16200000" flipV="1">
            <a:off x="3537620" y="2144586"/>
            <a:ext cx="347103" cy="785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893340" y="6178966"/>
            <a:ext cx="357190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0800000">
            <a:off x="1072332" y="5358620"/>
            <a:ext cx="642148" cy="2849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 flipH="1" flipV="1">
            <a:off x="1429522" y="614285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" name="Блок-схема: процесс 50"/>
          <p:cNvSpPr/>
          <p:nvPr/>
        </p:nvSpPr>
        <p:spPr>
          <a:xfrm>
            <a:off x="214282" y="5000636"/>
            <a:ext cx="914400" cy="326896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</a:t>
            </a:r>
            <a:endParaRPr lang="ru-RU" dirty="0"/>
          </a:p>
        </p:txBody>
      </p:sp>
      <p:cxnSp>
        <p:nvCxnSpPr>
          <p:cNvPr id="58" name="Прямая со стрелкой 57"/>
          <p:cNvCxnSpPr/>
          <p:nvPr/>
        </p:nvCxnSpPr>
        <p:spPr>
          <a:xfrm rot="16200000" flipH="1">
            <a:off x="285720" y="5429264"/>
            <a:ext cx="357190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Скругленная соединительная линия 60"/>
          <p:cNvCxnSpPr>
            <a:stCxn id="12" idx="2"/>
            <a:endCxn id="51" idx="0"/>
          </p:cNvCxnSpPr>
          <p:nvPr/>
        </p:nvCxnSpPr>
        <p:spPr>
          <a:xfrm rot="10800000" flipH="1" flipV="1">
            <a:off x="642910" y="3178966"/>
            <a:ext cx="28572" cy="1821669"/>
          </a:xfrm>
          <a:prstGeom prst="curvedConnector4">
            <a:avLst>
              <a:gd name="adj1" fmla="val -800084"/>
              <a:gd name="adj2" fmla="val 54902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4" name="Овал 83"/>
          <p:cNvSpPr/>
          <p:nvPr/>
        </p:nvSpPr>
        <p:spPr>
          <a:xfrm>
            <a:off x="2786050" y="2928934"/>
            <a:ext cx="1928826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Модели </a:t>
            </a:r>
            <a:r>
              <a:rPr lang="ru-RU" sz="1400" dirty="0" err="1" smtClean="0"/>
              <a:t>оптимиз</a:t>
            </a:r>
            <a:endParaRPr lang="ru-RU" sz="1400" dirty="0"/>
          </a:p>
        </p:txBody>
      </p:sp>
      <p:sp>
        <p:nvSpPr>
          <p:cNvPr id="85" name="Овал 84"/>
          <p:cNvSpPr/>
          <p:nvPr/>
        </p:nvSpPr>
        <p:spPr>
          <a:xfrm>
            <a:off x="7215174" y="2928934"/>
            <a:ext cx="1928826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Модели </a:t>
            </a:r>
            <a:r>
              <a:rPr lang="ru-RU" sz="1400" dirty="0" err="1" smtClean="0"/>
              <a:t>Шухарта</a:t>
            </a:r>
            <a:endParaRPr lang="ru-RU" sz="1400" dirty="0"/>
          </a:p>
        </p:txBody>
      </p:sp>
      <p:sp>
        <p:nvSpPr>
          <p:cNvPr id="86" name="Овал 85"/>
          <p:cNvSpPr/>
          <p:nvPr/>
        </p:nvSpPr>
        <p:spPr>
          <a:xfrm>
            <a:off x="5072066" y="2928934"/>
            <a:ext cx="1928826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Модель реализуемости</a:t>
            </a:r>
            <a:endParaRPr lang="ru-RU" sz="1400" dirty="0"/>
          </a:p>
        </p:txBody>
      </p:sp>
      <p:cxnSp>
        <p:nvCxnSpPr>
          <p:cNvPr id="98" name="Shape 97"/>
          <p:cNvCxnSpPr>
            <a:stCxn id="85" idx="4"/>
            <a:endCxn id="8" idx="5"/>
          </p:cNvCxnSpPr>
          <p:nvPr/>
        </p:nvCxnSpPr>
        <p:spPr>
          <a:xfrm rot="5400000">
            <a:off x="6938049" y="3849034"/>
            <a:ext cx="1804449" cy="678629"/>
          </a:xfrm>
          <a:prstGeom prst="curvedConnector2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9" name="Блок-схема: процесс 98"/>
          <p:cNvSpPr/>
          <p:nvPr/>
        </p:nvSpPr>
        <p:spPr>
          <a:xfrm>
            <a:off x="6215074" y="2143116"/>
            <a:ext cx="2071702" cy="469772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Анализ реализуемости</a:t>
            </a:r>
            <a:endParaRPr lang="ru-RU" dirty="0"/>
          </a:p>
        </p:txBody>
      </p:sp>
      <p:cxnSp>
        <p:nvCxnSpPr>
          <p:cNvPr id="100" name="Прямая со стрелкой 99"/>
          <p:cNvCxnSpPr>
            <a:endCxn id="84" idx="4"/>
          </p:cNvCxnSpPr>
          <p:nvPr/>
        </p:nvCxnSpPr>
        <p:spPr>
          <a:xfrm rot="5400000" flipH="1" flipV="1">
            <a:off x="3589728" y="3411142"/>
            <a:ext cx="285752" cy="357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1" name="Прямая со стрелкой 100"/>
          <p:cNvCxnSpPr>
            <a:endCxn id="86" idx="4"/>
          </p:cNvCxnSpPr>
          <p:nvPr/>
        </p:nvCxnSpPr>
        <p:spPr>
          <a:xfrm rot="5400000" flipH="1" flipV="1">
            <a:off x="5896315" y="3390569"/>
            <a:ext cx="244608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>
            <a:stCxn id="86" idx="0"/>
            <a:endCxn id="99" idx="2"/>
          </p:cNvCxnSpPr>
          <p:nvPr/>
        </p:nvCxnSpPr>
        <p:spPr>
          <a:xfrm rot="5400000" flipH="1" flipV="1">
            <a:off x="6485679" y="2163688"/>
            <a:ext cx="316046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0" name="Прямая со стрелкой 109"/>
          <p:cNvCxnSpPr>
            <a:stCxn id="11" idx="3"/>
          </p:cNvCxnSpPr>
          <p:nvPr/>
        </p:nvCxnSpPr>
        <p:spPr>
          <a:xfrm flipV="1">
            <a:off x="7429520" y="3286124"/>
            <a:ext cx="57150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6" name="Блок-схема: документ 115"/>
          <p:cNvSpPr/>
          <p:nvPr/>
        </p:nvSpPr>
        <p:spPr>
          <a:xfrm>
            <a:off x="6643702" y="1428736"/>
            <a:ext cx="914400" cy="469772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Отчет</a:t>
            </a:r>
            <a:endParaRPr lang="ru-RU" dirty="0"/>
          </a:p>
        </p:txBody>
      </p:sp>
      <p:cxnSp>
        <p:nvCxnSpPr>
          <p:cNvPr id="117" name="Прямая со стрелкой 116"/>
          <p:cNvCxnSpPr>
            <a:stCxn id="99" idx="0"/>
            <a:endCxn id="116" idx="2"/>
          </p:cNvCxnSpPr>
          <p:nvPr/>
        </p:nvCxnSpPr>
        <p:spPr>
          <a:xfrm rot="16200000" flipV="1">
            <a:off x="7038082" y="1930272"/>
            <a:ext cx="275665" cy="1500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hape 39"/>
          <p:cNvCxnSpPr>
            <a:stCxn id="85" idx="4"/>
          </p:cNvCxnSpPr>
          <p:nvPr/>
        </p:nvCxnSpPr>
        <p:spPr>
          <a:xfrm rot="5400000">
            <a:off x="6866612" y="4420539"/>
            <a:ext cx="2447391" cy="17856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490538"/>
            <a:ext cx="8229600" cy="72388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Замечания</a:t>
            </a:r>
            <a:endParaRPr lang="ru-RU" sz="36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 numCol="1"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Модели агрегатов и </a:t>
            </a:r>
            <a:r>
              <a:rPr lang="ru-RU" dirty="0" err="1" smtClean="0"/>
              <a:t>физико-хим</a:t>
            </a:r>
            <a:r>
              <a:rPr lang="ru-RU" dirty="0" smtClean="0"/>
              <a:t> свойства процессов не учитываются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Все параметры отнесены к единице продукции на переделе</a:t>
            </a:r>
          </a:p>
          <a:p>
            <a:pPr marL="514350" lvl="0" indent="-514350" algn="just">
              <a:buFont typeface="+mj-lt"/>
              <a:buAutoNum type="arabicPeriod"/>
            </a:pPr>
            <a:endParaRPr lang="ru-RU" dirty="0" smtClean="0"/>
          </a:p>
          <a:p>
            <a:pPr marL="514350" indent="-514350" algn="just">
              <a:buFont typeface="+mj-lt"/>
              <a:buAutoNum type="arabicPeriod"/>
            </a:pPr>
            <a:endParaRPr lang="ru-RU" dirty="0" smtClean="0"/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490538"/>
            <a:ext cx="8229600" cy="72388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Средства разработки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 numCol="1">
            <a:normAutofit fontScale="5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АС ВМП (выпуска металлургической продукции) должна функционировать под управлением операционной системы </a:t>
            </a:r>
            <a:r>
              <a:rPr lang="ru-RU" dirty="0" err="1" smtClean="0"/>
              <a:t>RedHat</a:t>
            </a:r>
            <a:r>
              <a:rPr lang="ru-RU" dirty="0" smtClean="0"/>
              <a:t> </a:t>
            </a:r>
            <a:r>
              <a:rPr lang="ru-RU" dirty="0" err="1" smtClean="0"/>
              <a:t>Enterprise</a:t>
            </a:r>
            <a:r>
              <a:rPr lang="ru-RU" dirty="0" smtClean="0"/>
              <a:t> </a:t>
            </a:r>
            <a:r>
              <a:rPr lang="ru-RU" dirty="0" err="1" smtClean="0"/>
              <a:t>Linux</a:t>
            </a:r>
            <a:r>
              <a:rPr lang="ru-RU" dirty="0" smtClean="0"/>
              <a:t> 5. (</a:t>
            </a:r>
            <a:r>
              <a:rPr lang="ru-RU" b="1" dirty="0" smtClean="0"/>
              <a:t>не обсуждается)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Для разработки АС ВМП </a:t>
            </a:r>
            <a:r>
              <a:rPr lang="ru-RU" b="1" dirty="0" smtClean="0"/>
              <a:t>должны использоваться следующие языки программирования:</a:t>
            </a:r>
          </a:p>
          <a:p>
            <a:pPr lvl="1"/>
            <a:r>
              <a:rPr lang="ru-RU" dirty="0" smtClean="0"/>
              <a:t>язык программирования C, реализация GNU (GCC) версия 4.0 или выше;</a:t>
            </a:r>
          </a:p>
          <a:p>
            <a:pPr lvl="1"/>
            <a:r>
              <a:rPr lang="ru-RU" dirty="0" smtClean="0"/>
              <a:t>язык программирования </a:t>
            </a:r>
            <a:r>
              <a:rPr lang="ru-RU" dirty="0" err="1" smtClean="0"/>
              <a:t>Java</a:t>
            </a:r>
            <a:r>
              <a:rPr lang="ru-RU" dirty="0" smtClean="0"/>
              <a:t>, </a:t>
            </a:r>
            <a:r>
              <a:rPr lang="ru-RU" dirty="0" err="1" smtClean="0"/>
              <a:t>Java</a:t>
            </a:r>
            <a:r>
              <a:rPr lang="ru-RU" dirty="0" smtClean="0"/>
              <a:t> </a:t>
            </a:r>
            <a:r>
              <a:rPr lang="ru-RU" dirty="0" err="1" smtClean="0"/>
              <a:t>Platform</a:t>
            </a:r>
            <a:r>
              <a:rPr lang="ru-RU" dirty="0" smtClean="0"/>
              <a:t>, </a:t>
            </a:r>
            <a:r>
              <a:rPr lang="ru-RU" dirty="0" err="1" smtClean="0"/>
              <a:t>Enterprise</a:t>
            </a:r>
            <a:r>
              <a:rPr lang="ru-RU" dirty="0" smtClean="0"/>
              <a:t> </a:t>
            </a:r>
            <a:r>
              <a:rPr lang="ru-RU" dirty="0" err="1" smtClean="0"/>
              <a:t>Edition</a:t>
            </a:r>
            <a:r>
              <a:rPr lang="ru-RU" dirty="0" smtClean="0"/>
              <a:t>, версия 6 или выше.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Сервер баз данных АС ВМП </a:t>
            </a:r>
            <a:r>
              <a:rPr lang="ru-RU" b="1" dirty="0" smtClean="0"/>
              <a:t>должен функционировать под управлением СУБД </a:t>
            </a:r>
            <a:r>
              <a:rPr lang="ru-RU" b="1" dirty="0" err="1" smtClean="0"/>
              <a:t>Oracle</a:t>
            </a:r>
            <a:r>
              <a:rPr lang="ru-RU" b="1" dirty="0" smtClean="0"/>
              <a:t> </a:t>
            </a:r>
            <a:r>
              <a:rPr lang="ru-RU" b="1" dirty="0" err="1" smtClean="0"/>
              <a:t>DataBase</a:t>
            </a:r>
            <a:r>
              <a:rPr lang="ru-RU" b="1" dirty="0" smtClean="0"/>
              <a:t> 11G </a:t>
            </a:r>
            <a:r>
              <a:rPr lang="ru-RU" b="1" dirty="0" err="1" smtClean="0"/>
              <a:t>Enterprise</a:t>
            </a:r>
            <a:r>
              <a:rPr lang="ru-RU" b="1" dirty="0" smtClean="0"/>
              <a:t> </a:t>
            </a:r>
            <a:r>
              <a:rPr lang="ru-RU" b="1" dirty="0" err="1" smtClean="0"/>
              <a:t>Edition</a:t>
            </a:r>
            <a:r>
              <a:rPr lang="ru-RU" b="1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и характеристики сторонних программных средств, необходимых для обеспечения функционирования АС ВМП, должны быть уточнены на этапе 2.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Предлагается к обсуждению</a:t>
            </a:r>
            <a:r>
              <a:rPr lang="ru-RU" dirty="0" smtClean="0"/>
              <a:t>: 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ru-RU" dirty="0" smtClean="0"/>
              <a:t>В качестве средства поддержки разработки (проектирования, ведения документации, управления проектом, тестирования использовать комплекс </a:t>
            </a:r>
            <a:r>
              <a:rPr lang="en-US" dirty="0" smtClean="0"/>
              <a:t>IBM Rational</a:t>
            </a:r>
            <a:r>
              <a:rPr lang="ru-RU" dirty="0" smtClean="0"/>
              <a:t> (поддержка </a:t>
            </a:r>
            <a:r>
              <a:rPr lang="en-US" dirty="0" smtClean="0"/>
              <a:t>UML</a:t>
            </a:r>
            <a:r>
              <a:rPr lang="ru-RU" dirty="0" smtClean="0"/>
              <a:t>, С и </a:t>
            </a:r>
            <a:r>
              <a:rPr lang="ru-RU" dirty="0" err="1" smtClean="0"/>
              <a:t>Java</a:t>
            </a:r>
            <a:r>
              <a:rPr lang="ru-RU" dirty="0" smtClean="0"/>
              <a:t> </a:t>
            </a:r>
            <a:r>
              <a:rPr lang="en-US" dirty="0" smtClean="0"/>
              <a:t>)</a:t>
            </a:r>
            <a:endParaRPr lang="ru-RU" dirty="0" smtClean="0"/>
          </a:p>
          <a:p>
            <a:pPr marL="914400" lvl="1" indent="-514350">
              <a:buFont typeface="+mj-lt"/>
              <a:buAutoNum type="arabicPeriod"/>
            </a:pPr>
            <a:r>
              <a:rPr lang="ru-RU" dirty="0" smtClean="0"/>
              <a:t>В качестве средства ХД и построителя  аналитических моделей  использовать </a:t>
            </a:r>
            <a:r>
              <a:rPr lang="en-US" dirty="0" smtClean="0"/>
              <a:t>Oracle Business Intelligence Foundation Suit </a:t>
            </a:r>
            <a:r>
              <a:rPr lang="ru-RU" dirty="0" smtClean="0"/>
              <a:t> </a:t>
            </a:r>
            <a:r>
              <a:rPr lang="en-US" b="1" dirty="0" smtClean="0">
                <a:hlinkClick r:id="rId2"/>
              </a:rPr>
              <a:t>http://www.oracle.com/partners/index.html</a:t>
            </a:r>
            <a:endParaRPr lang="ru-RU" b="1" dirty="0" smtClean="0"/>
          </a:p>
          <a:p>
            <a:pPr marL="914400" lvl="1" indent="-514350">
              <a:buFont typeface="+mj-lt"/>
              <a:buAutoNum type="arabicPeriod"/>
            </a:pPr>
            <a:r>
              <a:rPr lang="ru-RU" dirty="0" smtClean="0"/>
              <a:t>Нужно найти учителей , организовать обучение участников проекта вместе с аспирантами  и студентами </a:t>
            </a:r>
          </a:p>
          <a:p>
            <a:pPr marL="914400" lvl="1" indent="-514350">
              <a:buFont typeface="+mj-lt"/>
              <a:buAutoNum type="arabicPeriod"/>
            </a:pPr>
            <a:r>
              <a:rPr lang="ru-RU" dirty="0" smtClean="0"/>
              <a:t>Архитектуру проекта попробуем   вестись  в системе  </a:t>
            </a:r>
            <a:r>
              <a:rPr lang="en-US" dirty="0" smtClean="0"/>
              <a:t>BPSIM  </a:t>
            </a:r>
            <a:r>
              <a:rPr lang="ru-RU" dirty="0" smtClean="0"/>
              <a:t>путем последовательной декомпозиции и имитации работы проекта.</a:t>
            </a:r>
          </a:p>
          <a:p>
            <a:pPr marL="914400" lvl="1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lvl="0" indent="-514350" algn="just">
              <a:buFont typeface="+mj-lt"/>
              <a:buAutoNum type="arabicPeriod"/>
            </a:pPr>
            <a:endParaRPr lang="ru-RU" dirty="0" smtClean="0"/>
          </a:p>
          <a:p>
            <a:pPr marL="514350" indent="-514350" algn="just">
              <a:buFont typeface="+mj-lt"/>
              <a:buAutoNum type="arabicPeriod"/>
            </a:pPr>
            <a:endParaRPr lang="ru-RU" dirty="0" smtClean="0"/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490538"/>
            <a:ext cx="8229600" cy="72388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Способы реализации идеи</a:t>
            </a:r>
            <a:endParaRPr lang="ru-RU" sz="36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 numCol="1"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2000" b="1" dirty="0" smtClean="0"/>
              <a:t>Собрать все данные в кучу и….:</a:t>
            </a:r>
          </a:p>
          <a:p>
            <a:pPr marL="914400" lvl="1" indent="-514350" algn="just"/>
            <a:r>
              <a:rPr lang="ru-RU" sz="2000" dirty="0" smtClean="0"/>
              <a:t> </a:t>
            </a:r>
            <a:r>
              <a:rPr lang="ru-RU" sz="2000" b="1" dirty="0" smtClean="0"/>
              <a:t>сделать данные доступными </a:t>
            </a:r>
            <a:r>
              <a:rPr lang="ru-RU" sz="2000" dirty="0" smtClean="0"/>
              <a:t>для анализа персоналом предприятия (технологами), чтобы они в случае брака  могли прослеживать историю создания каждой единицы продукции и находить причину, виновных</a:t>
            </a:r>
          </a:p>
          <a:p>
            <a:pPr marL="914400" lvl="1" indent="-514350" algn="just"/>
            <a:r>
              <a:rPr lang="ru-RU" sz="2000" b="1" dirty="0" smtClean="0"/>
              <a:t>сделать доступными технологам  методы интеллектуального анализа данных</a:t>
            </a:r>
            <a:r>
              <a:rPr lang="ru-RU" sz="2000" dirty="0" smtClean="0"/>
              <a:t>, для определения объективно существующих  причинно-следственные связей между параметрами сырья, режимами обработки и результирующими параметрами ЕП, что также позволит определять причины брака </a:t>
            </a:r>
          </a:p>
          <a:p>
            <a:pPr marL="914400" lvl="1" indent="-514350" algn="just"/>
            <a:r>
              <a:rPr lang="ru-RU" sz="2000" b="1" dirty="0" smtClean="0"/>
              <a:t>сделать доступными для технологов методы имитационного моделирования </a:t>
            </a:r>
            <a:r>
              <a:rPr lang="ru-RU" sz="2000" dirty="0" smtClean="0"/>
              <a:t>и анимации производственного процесса для помощи в выборе мер по его совершенствованию. </a:t>
            </a:r>
          </a:p>
          <a:p>
            <a:pPr marL="914400" lvl="1" indent="-514350" algn="just"/>
            <a:r>
              <a:rPr lang="ru-RU" sz="2000" dirty="0" smtClean="0"/>
              <a:t>з</a:t>
            </a:r>
            <a:r>
              <a:rPr lang="ru-RU" sz="2000" b="1" dirty="0" smtClean="0"/>
              <a:t>аставить </a:t>
            </a:r>
            <a:r>
              <a:rPr lang="ru-RU" sz="2000" dirty="0" smtClean="0"/>
              <a:t>технологов использовать перечисленные способы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714488"/>
            <a:ext cx="735811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588" y="1495469"/>
            <a:ext cx="7652824" cy="38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8291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0166" y="364331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3643314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14942" y="3643314"/>
            <a:ext cx="914400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5214950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5286388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68" y="4071942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2428860" y="3857628"/>
            <a:ext cx="92869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143636" y="4357694"/>
            <a:ext cx="100013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3571868" y="5357826"/>
            <a:ext cx="171451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4357686" y="3643314"/>
            <a:ext cx="857256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857356" y="5429264"/>
            <a:ext cx="92869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уб 19"/>
          <p:cNvSpPr/>
          <p:nvPr/>
        </p:nvSpPr>
        <p:spPr>
          <a:xfrm>
            <a:off x="1071538" y="2000240"/>
            <a:ext cx="7143800" cy="1216152"/>
          </a:xfrm>
          <a:prstGeom prst="cub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ХРАНИЛИЩЕ ДАННЫХ</a:t>
            </a:r>
            <a:endParaRPr lang="ru-RU" dirty="0"/>
          </a:p>
        </p:txBody>
      </p:sp>
      <p:cxnSp>
        <p:nvCxnSpPr>
          <p:cNvPr id="22" name="Прямая со стрелкой 21"/>
          <p:cNvCxnSpPr>
            <a:stCxn id="6" idx="0"/>
          </p:cNvCxnSpPr>
          <p:nvPr/>
        </p:nvCxnSpPr>
        <p:spPr>
          <a:xfrm rot="5400000" flipH="1" flipV="1">
            <a:off x="1678761" y="3278977"/>
            <a:ext cx="642942" cy="857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2429654" y="349964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4572000" y="350043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20" idx="3"/>
          </p:cNvCxnSpPr>
          <p:nvPr/>
        </p:nvCxnSpPr>
        <p:spPr>
          <a:xfrm rot="16200000" flipV="1">
            <a:off x="3496711" y="4211100"/>
            <a:ext cx="2212874" cy="2234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1285852" y="4286256"/>
            <a:ext cx="2428892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 flipH="1" flipV="1">
            <a:off x="178563" y="4036223"/>
            <a:ext cx="2143140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6200000" flipV="1">
            <a:off x="6665135" y="3236119"/>
            <a:ext cx="1500198" cy="1714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 flipH="1" flipV="1">
            <a:off x="5822165" y="3607595"/>
            <a:ext cx="1571636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Стрелка вправо 38"/>
          <p:cNvSpPr/>
          <p:nvPr/>
        </p:nvSpPr>
        <p:spPr>
          <a:xfrm>
            <a:off x="8001024" y="4214818"/>
            <a:ext cx="1000132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>
            <a:off x="142844" y="5429264"/>
            <a:ext cx="785850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214282" y="3857628"/>
            <a:ext cx="128588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 стрелкой 44"/>
          <p:cNvCxnSpPr/>
          <p:nvPr/>
        </p:nvCxnSpPr>
        <p:spPr>
          <a:xfrm rot="5400000" flipH="1" flipV="1">
            <a:off x="-428660" y="4071942"/>
            <a:ext cx="2357454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16200000" flipV="1">
            <a:off x="7308077" y="3236119"/>
            <a:ext cx="1643074" cy="6000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rot="5400000" flipH="1" flipV="1">
            <a:off x="5250661" y="3107529"/>
            <a:ext cx="928694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5400000" flipH="1" flipV="1">
            <a:off x="3286910" y="321389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 flipH="1" flipV="1">
            <a:off x="2143108" y="4214818"/>
            <a:ext cx="2071702" cy="714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Стрелка вправо 37"/>
          <p:cNvSpPr/>
          <p:nvPr/>
        </p:nvSpPr>
        <p:spPr>
          <a:xfrm>
            <a:off x="428596" y="2500306"/>
            <a:ext cx="642942" cy="285752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 вверх 40"/>
          <p:cNvSpPr/>
          <p:nvPr/>
        </p:nvSpPr>
        <p:spPr>
          <a:xfrm>
            <a:off x="3786182" y="1571612"/>
            <a:ext cx="484632" cy="621218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КЗ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143240" y="1214422"/>
            <a:ext cx="1714512" cy="4143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Построитель АМ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5572132" y="1214422"/>
            <a:ext cx="1714512" cy="4143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Построитель ИМ</a:t>
            </a:r>
            <a:endParaRPr lang="ru-RU" dirty="0"/>
          </a:p>
        </p:txBody>
      </p:sp>
      <p:sp>
        <p:nvSpPr>
          <p:cNvPr id="49" name="Стрелка вверх 48"/>
          <p:cNvSpPr/>
          <p:nvPr/>
        </p:nvSpPr>
        <p:spPr>
          <a:xfrm>
            <a:off x="2143108" y="785794"/>
            <a:ext cx="484632" cy="1407036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КЗ</a:t>
            </a:r>
            <a:endParaRPr lang="ru-RU" dirty="0"/>
          </a:p>
        </p:txBody>
      </p:sp>
      <p:sp>
        <p:nvSpPr>
          <p:cNvPr id="51" name="Стрелка вверх 50"/>
          <p:cNvSpPr/>
          <p:nvPr/>
        </p:nvSpPr>
        <p:spPr>
          <a:xfrm>
            <a:off x="6215074" y="1571612"/>
            <a:ext cx="484632" cy="621218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КЗ</a:t>
            </a:r>
            <a:endParaRPr lang="ru-RU" dirty="0"/>
          </a:p>
        </p:txBody>
      </p:sp>
      <p:sp>
        <p:nvSpPr>
          <p:cNvPr id="59" name="Стрелка вверх 58"/>
          <p:cNvSpPr/>
          <p:nvPr/>
        </p:nvSpPr>
        <p:spPr>
          <a:xfrm>
            <a:off x="6143636" y="785794"/>
            <a:ext cx="484632" cy="428628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трелка вверх 59"/>
          <p:cNvSpPr/>
          <p:nvPr/>
        </p:nvSpPr>
        <p:spPr>
          <a:xfrm>
            <a:off x="3714744" y="785794"/>
            <a:ext cx="484632" cy="428628"/>
          </a:xfrm>
          <a:prstGeom prst="up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071538" y="142852"/>
            <a:ext cx="6572296" cy="6286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УПРАВЛЕНИЕ ПРОЦЕССАМИ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2" name="Содержимое 4"/>
          <p:cNvSpPr txBox="1">
            <a:spLocks/>
          </p:cNvSpPr>
          <p:nvPr/>
        </p:nvSpPr>
        <p:spPr>
          <a:xfrm>
            <a:off x="428596" y="1643050"/>
            <a:ext cx="8329642" cy="4829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490538"/>
            <a:ext cx="8229600" cy="72388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Более конкретно</a:t>
            </a:r>
            <a:endParaRPr lang="ru-RU" sz="3600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 numCol="1">
            <a:normAutofit fontScale="70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Есть специализированный процесс производства металлургической продукции.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Типы продукции:</a:t>
            </a:r>
          </a:p>
          <a:p>
            <a:pPr marL="914400" lvl="1" indent="-514350" algn="just"/>
            <a:r>
              <a:rPr lang="ru-RU" b="1" dirty="0" smtClean="0"/>
              <a:t>Рулоны  стального листа</a:t>
            </a:r>
          </a:p>
          <a:p>
            <a:pPr marL="914400" lvl="1" indent="-514350" algn="just"/>
            <a:r>
              <a:rPr lang="ru-RU" b="1" dirty="0" smtClean="0"/>
              <a:t>Сортовой прокат</a:t>
            </a:r>
          </a:p>
          <a:p>
            <a:pPr marL="914400" lvl="1" indent="-514350" algn="just"/>
            <a:r>
              <a:rPr lang="ru-RU" b="1" dirty="0" smtClean="0"/>
              <a:t>Трубы большого диаметра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Сырье – чугун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Заказ: требования по срокам, объему и физико-химическим свойствам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Кол-во переделов (операций ) до 15 (в зависимости от типа и </a:t>
            </a:r>
            <a:r>
              <a:rPr lang="ru-RU" b="1" dirty="0" err="1" smtClean="0"/>
              <a:t>ф-х</a:t>
            </a:r>
            <a:r>
              <a:rPr lang="ru-RU" b="1" dirty="0" smtClean="0"/>
              <a:t> свойств), это без внутризаводской логистики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Общее кол-во параметров на 1 единицу продукции до 7000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Производство  каждого заказа регламентируется технологической картой</a:t>
            </a:r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Производство рулонов холодно катанной стали</a:t>
            </a:r>
            <a:endParaRPr lang="ru-RU" sz="28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r="56454" b="41264"/>
          <a:stretch>
            <a:fillRect/>
          </a:stretch>
        </p:blipFill>
        <p:spPr bwMode="auto">
          <a:xfrm>
            <a:off x="500034" y="1000108"/>
            <a:ext cx="800105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1431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Типы параметров единицы продукции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25000" lnSpcReduction="20000"/>
          </a:bodyPr>
          <a:lstStyle/>
          <a:p>
            <a:r>
              <a:rPr lang="ru-RU" sz="8000" b="1" dirty="0" smtClean="0"/>
              <a:t>Параметры обработки</a:t>
            </a:r>
          </a:p>
          <a:p>
            <a:pPr lvl="1"/>
            <a:r>
              <a:rPr lang="ru-RU" sz="8000" dirty="0" smtClean="0"/>
              <a:t>Вес исходных материалов</a:t>
            </a:r>
          </a:p>
          <a:p>
            <a:pPr lvl="1"/>
            <a:r>
              <a:rPr lang="ru-RU" sz="8000" dirty="0" smtClean="0"/>
              <a:t>Температура</a:t>
            </a:r>
          </a:p>
          <a:p>
            <a:pPr lvl="1"/>
            <a:r>
              <a:rPr lang="ru-RU" sz="8000" dirty="0" smtClean="0"/>
              <a:t>Время начала, конца обработки</a:t>
            </a:r>
          </a:p>
          <a:p>
            <a:pPr lvl="1"/>
            <a:r>
              <a:rPr lang="ru-RU" sz="8000" dirty="0" smtClean="0"/>
              <a:t>Параметры мех обработки (обжатие)</a:t>
            </a:r>
          </a:p>
          <a:p>
            <a:pPr lvl="1"/>
            <a:r>
              <a:rPr lang="ru-RU" sz="8000" dirty="0" smtClean="0"/>
              <a:t>Расход электроэнергии, и т.п.</a:t>
            </a:r>
          </a:p>
          <a:p>
            <a:r>
              <a:rPr lang="ru-RU" sz="8000" b="1" dirty="0" smtClean="0"/>
              <a:t>Данные контроля</a:t>
            </a:r>
          </a:p>
          <a:p>
            <a:pPr lvl="1"/>
            <a:r>
              <a:rPr lang="ru-RU" sz="8000" dirty="0" smtClean="0"/>
              <a:t>Данные </a:t>
            </a:r>
            <a:r>
              <a:rPr lang="ru-RU" sz="8000" dirty="0" err="1" smtClean="0"/>
              <a:t>лаб</a:t>
            </a:r>
            <a:r>
              <a:rPr lang="ru-RU" sz="8000" dirty="0" smtClean="0"/>
              <a:t> измерений</a:t>
            </a:r>
          </a:p>
          <a:p>
            <a:pPr lvl="1"/>
            <a:r>
              <a:rPr lang="ru-RU" sz="8000" dirty="0" smtClean="0"/>
              <a:t>Данные визуального осмотра</a:t>
            </a:r>
          </a:p>
          <a:p>
            <a:pPr lvl="1"/>
            <a:r>
              <a:rPr lang="ru-RU" sz="8000" dirty="0" smtClean="0"/>
              <a:t>Данные ультразвукового контроля</a:t>
            </a:r>
          </a:p>
          <a:p>
            <a:pPr lvl="1"/>
            <a:r>
              <a:rPr lang="ru-RU" sz="8000" dirty="0" smtClean="0"/>
              <a:t>Данные автоматического визуального контроля (координаты, размер, тип детали)</a:t>
            </a:r>
          </a:p>
          <a:p>
            <a:r>
              <a:rPr lang="ru-RU" sz="8000" dirty="0" smtClean="0"/>
              <a:t>Учетные данные продукции </a:t>
            </a:r>
          </a:p>
          <a:p>
            <a:pPr lvl="1"/>
            <a:r>
              <a:rPr lang="ru-RU" sz="8000" dirty="0" smtClean="0"/>
              <a:t>Номер заказа</a:t>
            </a:r>
          </a:p>
          <a:p>
            <a:pPr lvl="1"/>
            <a:r>
              <a:rPr lang="ru-RU" sz="8000" dirty="0" smtClean="0"/>
              <a:t>Марка стали</a:t>
            </a:r>
          </a:p>
          <a:p>
            <a:pPr lvl="1"/>
            <a:r>
              <a:rPr lang="ru-RU" sz="8000" dirty="0" smtClean="0"/>
              <a:t>Мех свойства</a:t>
            </a:r>
          </a:p>
          <a:p>
            <a:pPr lvl="1"/>
            <a:r>
              <a:rPr lang="ru-RU" sz="8000" dirty="0" smtClean="0"/>
              <a:t>Вес на переделе</a:t>
            </a:r>
          </a:p>
          <a:p>
            <a:pPr lvl="1"/>
            <a:r>
              <a:rPr lang="ru-RU" sz="8000" dirty="0" smtClean="0"/>
              <a:t>Время учета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Инциденты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Нарушение технологического процесса или возникновение брака считается инцидентом</a:t>
            </a:r>
          </a:p>
          <a:p>
            <a:r>
              <a:rPr lang="ru-RU" dirty="0" smtClean="0"/>
              <a:t>Одним из критериев качества является минимизация числа инцидентов</a:t>
            </a:r>
          </a:p>
          <a:p>
            <a:r>
              <a:rPr lang="ru-RU" dirty="0" smtClean="0"/>
              <a:t>Виды инцидентов:</a:t>
            </a:r>
          </a:p>
          <a:p>
            <a:pPr lvl="1"/>
            <a:r>
              <a:rPr lang="ru-RU" dirty="0" smtClean="0"/>
              <a:t>брак</a:t>
            </a:r>
          </a:p>
          <a:p>
            <a:pPr lvl="1"/>
            <a:r>
              <a:rPr lang="ru-RU" dirty="0" smtClean="0"/>
              <a:t>выход из строя оборудования</a:t>
            </a:r>
          </a:p>
          <a:p>
            <a:pPr lvl="1"/>
            <a:r>
              <a:rPr lang="ru-RU" dirty="0" smtClean="0"/>
              <a:t>выход за нормативные границы параметров</a:t>
            </a:r>
          </a:p>
          <a:p>
            <a:pPr lvl="0"/>
            <a:r>
              <a:rPr lang="ru-RU" dirty="0" smtClean="0"/>
              <a:t>Инциденты ранжируются, часть, ущерб от которых не большой или меры дорогие, можно не рассматривать (видимо все в соответствии с анализом рисков 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500042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/>
              <a:t>Какие процессы предлагается совершенствовать на основе этой идеи?</a:t>
            </a:r>
            <a:endParaRPr lang="ru-RU" sz="2800" b="1" i="1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 numCol="1">
            <a:normAutofit fontScale="70000" lnSpcReduction="2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Процесс контроля работы оборудования и соблюдения ТП (выявление инцидентов)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Процесс управления выпуском конкретной единицы продукции  в реальном масштабе времени.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Процесс выработки решений по изменениям технологии (например, с целью снижения брака)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Процесс выработки решений по изменению логистики (например, с целью снижения задержек)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Процесс реализации принятых решений (например, с целью снижения задержек)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/>
              <a:t>Процесс анализа реализуемости заказов с заданными свойствами продукции </a:t>
            </a:r>
            <a:r>
              <a:rPr lang="ru-RU" b="1" i="1" dirty="0" smtClean="0"/>
              <a:t>на существующем оборудовании предприятия ?</a:t>
            </a:r>
            <a:endParaRPr lang="ru-RU" b="1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ru-RU" b="1" i="1" dirty="0" smtClean="0"/>
              <a:t>Анализ соответствия технологической карты требованиям к продуктам производства на существующем оборудовании предприятия ?</a:t>
            </a:r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  <a:p>
            <a:pPr marL="514350" indent="-514350" algn="just">
              <a:buFont typeface="+mj-lt"/>
              <a:buAutoNum type="arabicPeriod"/>
            </a:pPr>
            <a:endParaRPr lang="ru-RU" b="1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Проектирование  АСОИУ.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Процесс контроля работы оборудования и соблюдения ТП (выявление инцидентов)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Основа – Контрольная карта </a:t>
            </a:r>
            <a:r>
              <a:rPr lang="ru-RU" dirty="0" err="1" smtClean="0"/>
              <a:t>Шухарта</a:t>
            </a:r>
            <a:r>
              <a:rPr lang="ru-RU" dirty="0" smtClean="0"/>
              <a:t>, определяющая инциденты</a:t>
            </a:r>
          </a:p>
          <a:p>
            <a:r>
              <a:rPr lang="ru-RU" dirty="0" smtClean="0"/>
              <a:t>Контрольная карта используется для </a:t>
            </a:r>
            <a:r>
              <a:rPr lang="ru-RU" dirty="0" smtClean="0">
                <a:hlinkClick r:id="rId2" tooltip="Статистический контроль качества (page does not exist)"/>
              </a:rPr>
              <a:t>статистического контроля</a:t>
            </a:r>
            <a:r>
              <a:rPr lang="ru-RU" dirty="0" smtClean="0"/>
              <a:t> стабильности процесса. </a:t>
            </a:r>
          </a:p>
          <a:p>
            <a:r>
              <a:rPr lang="ru-RU" dirty="0" smtClean="0"/>
              <a:t>Статистическая информация для карт </a:t>
            </a:r>
            <a:r>
              <a:rPr lang="ru-RU" dirty="0" err="1" smtClean="0"/>
              <a:t>Шухарта</a:t>
            </a:r>
            <a:r>
              <a:rPr lang="ru-RU" dirty="0" smtClean="0"/>
              <a:t> может быть получена на основе хранилища данных</a:t>
            </a:r>
          </a:p>
          <a:p>
            <a:r>
              <a:rPr lang="ru-RU" dirty="0" smtClean="0"/>
              <a:t>Типы условий формирования инцидентов по карте </a:t>
            </a:r>
            <a:r>
              <a:rPr lang="ru-RU" dirty="0" err="1" smtClean="0"/>
              <a:t>Шухарта</a:t>
            </a:r>
            <a:r>
              <a:rPr lang="ru-RU" dirty="0" smtClean="0"/>
              <a:t>: </a:t>
            </a:r>
          </a:p>
          <a:p>
            <a:pPr lvl="1"/>
            <a:r>
              <a:rPr lang="ru-RU" dirty="0" smtClean="0"/>
              <a:t>Наличие  тренда параметра</a:t>
            </a:r>
          </a:p>
          <a:p>
            <a:pPr lvl="1"/>
            <a:r>
              <a:rPr lang="ru-RU" dirty="0" smtClean="0"/>
              <a:t>Скачок значения параметра больше 3 сигма</a:t>
            </a:r>
          </a:p>
          <a:p>
            <a:pPr lvl="1"/>
            <a:r>
              <a:rPr lang="ru-RU" dirty="0" smtClean="0"/>
              <a:t>Отсутствие изменения параметра</a:t>
            </a:r>
          </a:p>
          <a:p>
            <a:pPr lvl="1"/>
            <a:r>
              <a:rPr lang="ru-RU" dirty="0" smtClean="0"/>
              <a:t>Выход из нормативных границ</a:t>
            </a:r>
          </a:p>
          <a:p>
            <a:r>
              <a:rPr lang="ru-RU" dirty="0" smtClean="0"/>
              <a:t>Карты </a:t>
            </a:r>
            <a:r>
              <a:rPr lang="ru-RU" dirty="0" err="1" smtClean="0"/>
              <a:t>Шухарта</a:t>
            </a:r>
            <a:r>
              <a:rPr lang="ru-RU" dirty="0" smtClean="0"/>
              <a:t>  должны запускаться с определенным интервалом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1222</TotalTime>
  <Words>1228</Words>
  <Application>Microsoft Office PowerPoint</Application>
  <PresentationFormat>Экран (4:3)</PresentationFormat>
  <Paragraphs>188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Основная идея</vt:lpstr>
      <vt:lpstr>Способы реализации идеи</vt:lpstr>
      <vt:lpstr>Слайд 3</vt:lpstr>
      <vt:lpstr>Более конкретно</vt:lpstr>
      <vt:lpstr>Производство рулонов холодно катанной стали</vt:lpstr>
      <vt:lpstr>Типы параметров единицы продукции</vt:lpstr>
      <vt:lpstr>Инциденты</vt:lpstr>
      <vt:lpstr>Какие процессы предлагается совершенствовать на основе этой идеи?</vt:lpstr>
      <vt:lpstr>Процесс контроля работы оборудования и соблюдения ТП (выявление инцидентов) </vt:lpstr>
      <vt:lpstr>Процесс управления выпуском конкретной ЕП  в реальном масштабе времени </vt:lpstr>
      <vt:lpstr>Слайд 11</vt:lpstr>
      <vt:lpstr>Процесс выработки решений по изменениям технологии  (напр., с целью снижения брака)</vt:lpstr>
      <vt:lpstr>Слайд 13</vt:lpstr>
      <vt:lpstr>Замечания</vt:lpstr>
      <vt:lpstr>Процесс анализа реализуемости заказов с заданными свойствами продукции на существующем оборудовании предприятия</vt:lpstr>
      <vt:lpstr>Слайд 16</vt:lpstr>
      <vt:lpstr>Структура системы</vt:lpstr>
      <vt:lpstr>Замечания</vt:lpstr>
      <vt:lpstr>Средства разработки 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kbi</cp:lastModifiedBy>
  <cp:revision>10</cp:revision>
  <dcterms:created xsi:type="dcterms:W3CDTF">2013-03-16T02:07:27Z</dcterms:created>
  <dcterms:modified xsi:type="dcterms:W3CDTF">2013-10-30T07:52:38Z</dcterms:modified>
</cp:coreProperties>
</file>