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6" r:id="rId1"/>
  </p:sldMasterIdLst>
  <p:notesMasterIdLst>
    <p:notesMasterId r:id="rId55"/>
  </p:notesMasterIdLst>
  <p:sldIdLst>
    <p:sldId id="257" r:id="rId2"/>
    <p:sldId id="313" r:id="rId3"/>
    <p:sldId id="261" r:id="rId4"/>
    <p:sldId id="260" r:id="rId5"/>
    <p:sldId id="262" r:id="rId6"/>
    <p:sldId id="264" r:id="rId7"/>
    <p:sldId id="265" r:id="rId8"/>
    <p:sldId id="318" r:id="rId9"/>
    <p:sldId id="269" r:id="rId10"/>
    <p:sldId id="270" r:id="rId11"/>
    <p:sldId id="273" r:id="rId12"/>
    <p:sldId id="274" r:id="rId13"/>
    <p:sldId id="276" r:id="rId14"/>
    <p:sldId id="277" r:id="rId15"/>
    <p:sldId id="278" r:id="rId16"/>
    <p:sldId id="280" r:id="rId17"/>
    <p:sldId id="314" r:id="rId18"/>
    <p:sldId id="281" r:id="rId19"/>
    <p:sldId id="282" r:id="rId20"/>
    <p:sldId id="283" r:id="rId21"/>
    <p:sldId id="284" r:id="rId22"/>
    <p:sldId id="285" r:id="rId23"/>
    <p:sldId id="286" r:id="rId24"/>
    <p:sldId id="288" r:id="rId25"/>
    <p:sldId id="289" r:id="rId26"/>
    <p:sldId id="290" r:id="rId27"/>
    <p:sldId id="331" r:id="rId28"/>
    <p:sldId id="334" r:id="rId29"/>
    <p:sldId id="300" r:id="rId30"/>
    <p:sldId id="302" r:id="rId31"/>
    <p:sldId id="303" r:id="rId32"/>
    <p:sldId id="308" r:id="rId33"/>
    <p:sldId id="305" r:id="rId34"/>
    <p:sldId id="315" r:id="rId35"/>
    <p:sldId id="330" r:id="rId36"/>
    <p:sldId id="307" r:id="rId37"/>
    <p:sldId id="291" r:id="rId38"/>
    <p:sldId id="292" r:id="rId39"/>
    <p:sldId id="317" r:id="rId40"/>
    <p:sldId id="293" r:id="rId41"/>
    <p:sldId id="294" r:id="rId42"/>
    <p:sldId id="295" r:id="rId43"/>
    <p:sldId id="296" r:id="rId44"/>
    <p:sldId id="297" r:id="rId45"/>
    <p:sldId id="298" r:id="rId46"/>
    <p:sldId id="320" r:id="rId47"/>
    <p:sldId id="322" r:id="rId48"/>
    <p:sldId id="323" r:id="rId49"/>
    <p:sldId id="324" r:id="rId50"/>
    <p:sldId id="329" r:id="rId51"/>
    <p:sldId id="325" r:id="rId52"/>
    <p:sldId id="328" r:id="rId53"/>
    <p:sldId id="312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90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Relationship Id="rId4" Type="http://schemas.openxmlformats.org/officeDocument/2006/relationships/image" Target="../media/image34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image" Target="../media/image35.emf"/><Relationship Id="rId4" Type="http://schemas.openxmlformats.org/officeDocument/2006/relationships/image" Target="../media/image3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1970F3-46DF-4098-9432-B17E376C2B86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F7871A-0EF2-4592-A5A8-1B117D0E1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498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746499" name="Rectangle 3"/>
          <p:cNvSpPr>
            <a:spLocks noGrp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</p:spPr>
        <p:txBody>
          <a:bodyPr lIns="91432" tIns="45716" rIns="91432" bIns="45716"/>
          <a:lstStyle/>
          <a:p>
            <a:pPr marL="216233" indent="-216233">
              <a:buFont typeface="Wingdings" pitchFamily="2" charset="2"/>
              <a:buAutoNum type="arabicPeriod"/>
            </a:pPr>
            <a:r>
              <a:rPr lang="ru-RU" sz="1000" dirty="0"/>
              <a:t>Введение в ИМ города агентов, моделирующих объекты СП</a:t>
            </a:r>
          </a:p>
          <a:p>
            <a:pPr marL="216233" indent="-216233">
              <a:buFont typeface="Wingdings" pitchFamily="2" charset="2"/>
              <a:buAutoNum type="arabicPeriod"/>
            </a:pPr>
            <a:r>
              <a:rPr lang="ru-RU" sz="1000" dirty="0"/>
              <a:t>Моделирование развития объектов СП на общем фоне города</a:t>
            </a:r>
          </a:p>
          <a:p>
            <a:pPr marL="216233" indent="-216233">
              <a:buFont typeface="Wingdings" pitchFamily="2" charset="2"/>
              <a:buAutoNum type="arabicPeriod"/>
            </a:pPr>
            <a:r>
              <a:rPr lang="ru-RU" sz="1000" dirty="0"/>
              <a:t>Сравнение полученных результатов с контрольными показателями СП, задач и мероприятий</a:t>
            </a:r>
          </a:p>
          <a:p>
            <a:pPr marL="216233" indent="-216233">
              <a:buFont typeface="Wingdings" pitchFamily="2" charset="2"/>
              <a:buAutoNum type="arabicPeriod"/>
            </a:pPr>
            <a:r>
              <a:rPr lang="ru-RU" sz="1000" dirty="0"/>
              <a:t>Корректировка СП (повторение цикла)</a:t>
            </a:r>
            <a:endParaRPr lang="ru-RU" dirty="0"/>
          </a:p>
          <a:p>
            <a:pPr marL="216233" indent="-216233">
              <a:buFontTx/>
              <a:buAutoNum type="arabicPeriod"/>
            </a:pPr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0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84035" name="Заметки 2"/>
          <p:cNvSpPr>
            <a:spLocks noGrp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</p:spPr>
        <p:txBody>
          <a:bodyPr lIns="91432" tIns="45716" rIns="91432" bIns="45716"/>
          <a:lstStyle/>
          <a:p>
            <a:endParaRPr lang="ru-RU" dirty="0"/>
          </a:p>
        </p:txBody>
      </p:sp>
      <p:sp>
        <p:nvSpPr>
          <p:cNvPr id="684036" name="Номер слайда 3"/>
          <p:cNvSpPr txBox="1">
            <a:spLocks noGrp="1"/>
          </p:cNvSpPr>
          <p:nvPr/>
        </p:nvSpPr>
        <p:spPr bwMode="auto">
          <a:xfrm>
            <a:off x="3884414" y="8685894"/>
            <a:ext cx="2972098" cy="456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b"/>
          <a:lstStyle/>
          <a:p>
            <a:pPr algn="r" defTabSz="914485"/>
            <a:fld id="{28603693-D251-4D29-9A45-748CF54CF466}" type="slidenum">
              <a:rPr lang="ru-RU" sz="1200">
                <a:cs typeface="Arial" charset="0"/>
              </a:rPr>
              <a:pPr algn="r" defTabSz="914485"/>
              <a:t>40</a:t>
            </a:fld>
            <a:endParaRPr lang="ru-RU" sz="1200" dirty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4571316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3"/>
          <p:cNvSpPr>
            <a:spLocks noGrp="1"/>
          </p:cNvSpPr>
          <p:nvPr>
            <p:ph sz="quarter" idx="2"/>
          </p:nvPr>
        </p:nvSpPr>
        <p:spPr>
          <a:xfrm>
            <a:off x="4571317" y="-1"/>
            <a:ext cx="4571316" cy="343080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3"/>
          </p:nvPr>
        </p:nvSpPr>
        <p:spPr>
          <a:xfrm>
            <a:off x="0" y="3429001"/>
            <a:ext cx="4571316" cy="3429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Содержимое 5"/>
          <p:cNvSpPr>
            <a:spLocks noGrp="1"/>
          </p:cNvSpPr>
          <p:nvPr>
            <p:ph sz="quarter" idx="4"/>
          </p:nvPr>
        </p:nvSpPr>
        <p:spPr>
          <a:xfrm>
            <a:off x="4571317" y="3430799"/>
            <a:ext cx="4571316" cy="3430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362D1-E66F-4ACC-A392-33772963806A}" type="datetimeFigureOut">
              <a:rPr lang="ru-RU"/>
              <a:pPr>
                <a:defRPr/>
              </a:pPr>
              <a:t>22.06.2011</a:t>
            </a:fld>
            <a:endParaRPr lang="ru-RU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9870B-C65E-49C6-B73F-BEAF82DCF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0EC6C352-A63E-4C39-BC52-BFCAE690BC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60EFC9B1-4623-44DA-92E1-ABDB0F5F44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151" y="114300"/>
            <a:ext cx="8379887" cy="381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1150" y="914401"/>
            <a:ext cx="8180711" cy="5040313"/>
          </a:xfrm>
        </p:spPr>
        <p:txBody>
          <a:bodyPr/>
          <a:lstStyle/>
          <a:p>
            <a:pPr lvl="0"/>
            <a:endParaRPr lang="ru-RU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  <p:sldLayoutId id="2147484068" r:id="rId12"/>
    <p:sldLayoutId id="2147484069" r:id="rId13"/>
    <p:sldLayoutId id="2147484070" r:id="rId14"/>
    <p:sldLayoutId id="2147484071" r:id="rId15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wmf"/><Relationship Id="rId4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Microsoft_Office_Excel_97-20034.xls"/><Relationship Id="rId5" Type="http://schemas.openxmlformats.org/officeDocument/2006/relationships/oleObject" Target="../embeddings/_____Microsoft_Office_Excel_97-20033.xls"/><Relationship Id="rId4" Type="http://schemas.openxmlformats.org/officeDocument/2006/relationships/oleObject" Target="../embeddings/_____Microsoft_Office_Excel_97-20032.xls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5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_____Microsoft_Office_Excel_97-20038.xls"/><Relationship Id="rId5" Type="http://schemas.openxmlformats.org/officeDocument/2006/relationships/oleObject" Target="../embeddings/_____Microsoft_Office_Excel_97-20037.xls"/><Relationship Id="rId4" Type="http://schemas.openxmlformats.org/officeDocument/2006/relationships/oleObject" Target="../embeddings/_____Microsoft_Office_Excel_97-20036.xls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Autofit/>
          </a:bodyPr>
          <a:lstStyle/>
          <a:p>
            <a:r>
              <a:rPr lang="ru-RU" sz="2400" dirty="0" smtClean="0"/>
              <a:t>Цель- повышение качества  процессов стратегического управления СЭР городом за счет внедрения современных </a:t>
            </a:r>
            <a:r>
              <a:rPr lang="en-US" sz="2400" dirty="0" smtClean="0"/>
              <a:t>Web-</a:t>
            </a:r>
            <a:r>
              <a:rPr lang="ru-RU" sz="2400" dirty="0" smtClean="0"/>
              <a:t>технологий.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357298"/>
            <a:ext cx="807249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</a:p>
          <a:p>
            <a:endParaRPr lang="ru-RU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 smtClean="0"/>
              <a:t>Сбор </a:t>
            </a:r>
            <a:r>
              <a:rPr lang="ru-RU" sz="2400" b="1" dirty="0"/>
              <a:t>и </a:t>
            </a:r>
            <a:r>
              <a:rPr lang="ru-RU" sz="2400" b="1" dirty="0" smtClean="0"/>
              <a:t>ведение </a:t>
            </a:r>
            <a:r>
              <a:rPr lang="ru-RU" sz="2400" b="1" dirty="0"/>
              <a:t>БД статистической информации о состоянии СЭР города и внешней среды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 smtClean="0"/>
              <a:t>Сбор </a:t>
            </a:r>
            <a:r>
              <a:rPr lang="ru-RU" sz="2400" b="1" dirty="0"/>
              <a:t>и </a:t>
            </a:r>
            <a:r>
              <a:rPr lang="ru-RU" sz="2400" b="1" dirty="0" smtClean="0"/>
              <a:t>ведение БД по </a:t>
            </a:r>
            <a:r>
              <a:rPr lang="ru-RU" sz="2400" b="1" dirty="0"/>
              <a:t>прогнозам, стратегическим проектам и ОНДА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 smtClean="0"/>
              <a:t>Анализ поступающей статистической информации</a:t>
            </a:r>
            <a:endParaRPr lang="ru-RU" sz="2400" b="1" dirty="0"/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/>
              <a:t>Мониторинг выполнения стратегического плана СЭР и ОНДА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 smtClean="0"/>
              <a:t>Прогнозирование СЭР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 smtClean="0"/>
              <a:t>Разработка стратегических планов  СЭР с использованием  методов  </a:t>
            </a:r>
            <a:r>
              <a:rPr lang="ru-RU" sz="2400" b="1" dirty="0" err="1" smtClean="0"/>
              <a:t>форсайтных</a:t>
            </a:r>
            <a:r>
              <a:rPr lang="ru-RU" sz="2400" b="1" dirty="0" smtClean="0"/>
              <a:t>  исследований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Прямая со стрелкой 80"/>
          <p:cNvCxnSpPr>
            <a:stCxn id="28" idx="4"/>
            <a:endCxn id="29" idx="7"/>
          </p:cNvCxnSpPr>
          <p:nvPr/>
        </p:nvCxnSpPr>
        <p:spPr>
          <a:xfrm rot="5400000">
            <a:off x="6991395" y="2043898"/>
            <a:ext cx="350837" cy="240666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267" name="Содержимое 2"/>
          <p:cNvSpPr>
            <a:spLocks noGrp="1"/>
          </p:cNvSpPr>
          <p:nvPr>
            <p:ph sz="quarter" idx="1"/>
          </p:nvPr>
        </p:nvSpPr>
        <p:spPr>
          <a:xfrm>
            <a:off x="4571440" y="0"/>
            <a:ext cx="4571440" cy="6858000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1268" name="Содержимое 3"/>
          <p:cNvSpPr>
            <a:spLocks noGrp="1"/>
          </p:cNvSpPr>
          <p:nvPr>
            <p:ph sz="quarter" idx="2"/>
          </p:nvPr>
        </p:nvSpPr>
        <p:spPr>
          <a:xfrm>
            <a:off x="0" y="1357314"/>
            <a:ext cx="4571440" cy="5500687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>
                <a:solidFill>
                  <a:schemeClr val="accent1"/>
                </a:solidFill>
              </a:rPr>
              <a:t>1.	</a:t>
            </a:r>
            <a:r>
              <a:rPr lang="ru-RU" sz="1600" b="1" dirty="0" smtClean="0"/>
              <a:t>Новый СП  передан в КСП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2.	Переработан и передан в КСП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3.	Согласован с КСП без замечаний и  передан в КС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4.	Согласован с КСП с замечаниями и передан в КС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5.	Возвращен КСП на доработку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6.	Одобрен КС и передан в ПС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7.	Одобрен КС с замечаниями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8.	Возвращен КС на доработку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9.	Одобрен ПС и передан ГГ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10.	Одобрен ПС с замечаниями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11.	Возвращен ПС на доработку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12.	Утвержден ГГ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13.	Замечания ГГ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14.	Выполнен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15.	Остановлен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16.	Доработан по замечаниям КС и передан в КСП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17.	Согласован с КСП без замечаний и  передан в ПС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18.	Согласован с КСП с замечаниями и передан в ПС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19.	Доработан по замечаниям ПС и передан в КСП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20.	Доработан по замечаниям ГГ и передан в КСП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21.	Согласован с КСП без замечаний и  передан ГГ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22.	Согласован с КСП с замечаниями и передан </a:t>
            </a:r>
            <a:r>
              <a:rPr lang="ru-RU" sz="1600" b="1" dirty="0" smtClean="0">
                <a:solidFill>
                  <a:schemeClr val="accent1"/>
                </a:solidFill>
              </a:rPr>
              <a:t>ГГ</a:t>
            </a:r>
          </a:p>
          <a:p>
            <a:pPr eaLnBrk="1" hangingPunct="1">
              <a:buFont typeface="Wingdings 2" pitchFamily="18" charset="2"/>
              <a:buNone/>
            </a:pPr>
            <a:endParaRPr lang="ru-RU" sz="1600" b="1" dirty="0" smtClean="0">
              <a:solidFill>
                <a:schemeClr val="accent1"/>
              </a:solidFill>
            </a:endParaRP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0" y="0"/>
            <a:ext cx="4572000" cy="1428736"/>
          </a:xfrm>
          <a:prstGeom prst="rect">
            <a:avLst/>
          </a:prstGeom>
        </p:spPr>
        <p:txBody>
          <a:bodyPr rIns="45720"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200" b="1" dirty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Состояния СП</a:t>
            </a:r>
          </a:p>
        </p:txBody>
      </p:sp>
      <p:sp>
        <p:nvSpPr>
          <p:cNvPr id="9" name="Овал 8"/>
          <p:cNvSpPr/>
          <p:nvPr/>
        </p:nvSpPr>
        <p:spPr>
          <a:xfrm>
            <a:off x="5782055" y="1"/>
            <a:ext cx="1915032" cy="5000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Новый СП</a:t>
            </a:r>
          </a:p>
        </p:txBody>
      </p:sp>
      <p:sp>
        <p:nvSpPr>
          <p:cNvPr id="10" name="Овал 9"/>
          <p:cNvSpPr/>
          <p:nvPr/>
        </p:nvSpPr>
        <p:spPr>
          <a:xfrm>
            <a:off x="4723747" y="785814"/>
            <a:ext cx="1511868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Возвращен КСП на доработку</a:t>
            </a:r>
          </a:p>
        </p:txBody>
      </p:sp>
      <p:sp>
        <p:nvSpPr>
          <p:cNvPr id="11" name="Овал 10"/>
          <p:cNvSpPr/>
          <p:nvPr/>
        </p:nvSpPr>
        <p:spPr>
          <a:xfrm>
            <a:off x="6336406" y="857250"/>
            <a:ext cx="1159099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Согласован с КСП</a:t>
            </a:r>
          </a:p>
        </p:txBody>
      </p:sp>
      <p:sp>
        <p:nvSpPr>
          <p:cNvPr id="12" name="Овал 11"/>
          <p:cNvSpPr/>
          <p:nvPr/>
        </p:nvSpPr>
        <p:spPr>
          <a:xfrm>
            <a:off x="7596296" y="785814"/>
            <a:ext cx="1547705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Согласован с КСП с замечаниями</a:t>
            </a:r>
          </a:p>
        </p:txBody>
      </p:sp>
      <p:sp>
        <p:nvSpPr>
          <p:cNvPr id="26" name="Овал 25"/>
          <p:cNvSpPr/>
          <p:nvPr/>
        </p:nvSpPr>
        <p:spPr>
          <a:xfrm>
            <a:off x="4622956" y="2143125"/>
            <a:ext cx="1511868" cy="928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Возвращен КС на доработку</a:t>
            </a:r>
          </a:p>
        </p:txBody>
      </p:sp>
      <p:sp>
        <p:nvSpPr>
          <p:cNvPr id="27" name="Овал 26"/>
          <p:cNvSpPr/>
          <p:nvPr/>
        </p:nvSpPr>
        <p:spPr>
          <a:xfrm>
            <a:off x="6235614" y="2143125"/>
            <a:ext cx="1259890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Одобрен с КС</a:t>
            </a:r>
          </a:p>
        </p:txBody>
      </p:sp>
      <p:sp>
        <p:nvSpPr>
          <p:cNvPr id="28" name="Овал 27"/>
          <p:cNvSpPr/>
          <p:nvPr/>
        </p:nvSpPr>
        <p:spPr>
          <a:xfrm>
            <a:off x="7596296" y="2143125"/>
            <a:ext cx="1547705" cy="928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Одобрен КС с замечаниями</a:t>
            </a:r>
          </a:p>
        </p:txBody>
      </p:sp>
      <p:sp>
        <p:nvSpPr>
          <p:cNvPr id="29" name="Овал 28"/>
          <p:cNvSpPr/>
          <p:nvPr/>
        </p:nvSpPr>
        <p:spPr>
          <a:xfrm>
            <a:off x="4673351" y="3286125"/>
            <a:ext cx="1511868" cy="928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Возвращен ПС на доработку</a:t>
            </a:r>
          </a:p>
        </p:txBody>
      </p:sp>
      <p:sp>
        <p:nvSpPr>
          <p:cNvPr id="30" name="Овал 29"/>
          <p:cNvSpPr/>
          <p:nvPr/>
        </p:nvSpPr>
        <p:spPr>
          <a:xfrm>
            <a:off x="6286011" y="3500438"/>
            <a:ext cx="1259889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Одобрен с ПС</a:t>
            </a:r>
          </a:p>
        </p:txBody>
      </p:sp>
      <p:sp>
        <p:nvSpPr>
          <p:cNvPr id="31" name="Овал 30"/>
          <p:cNvSpPr/>
          <p:nvPr/>
        </p:nvSpPr>
        <p:spPr>
          <a:xfrm>
            <a:off x="7596296" y="3500439"/>
            <a:ext cx="1547705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Одобрен ПС с замечаниями</a:t>
            </a:r>
          </a:p>
        </p:txBody>
      </p:sp>
      <p:sp>
        <p:nvSpPr>
          <p:cNvPr id="33" name="Овал 32"/>
          <p:cNvSpPr/>
          <p:nvPr/>
        </p:nvSpPr>
        <p:spPr>
          <a:xfrm>
            <a:off x="6084428" y="4643438"/>
            <a:ext cx="1310285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Утвержден ГГ</a:t>
            </a:r>
          </a:p>
        </p:txBody>
      </p:sp>
      <p:sp>
        <p:nvSpPr>
          <p:cNvPr id="34" name="Овал 33"/>
          <p:cNvSpPr/>
          <p:nvPr/>
        </p:nvSpPr>
        <p:spPr>
          <a:xfrm>
            <a:off x="7596296" y="4643439"/>
            <a:ext cx="1547705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Согласован с ГГ с замечаниями</a:t>
            </a:r>
          </a:p>
        </p:txBody>
      </p:sp>
      <p:sp>
        <p:nvSpPr>
          <p:cNvPr id="36" name="Овал 35"/>
          <p:cNvSpPr/>
          <p:nvPr/>
        </p:nvSpPr>
        <p:spPr>
          <a:xfrm>
            <a:off x="6034032" y="6000750"/>
            <a:ext cx="1310285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Выполнен</a:t>
            </a:r>
          </a:p>
        </p:txBody>
      </p:sp>
      <p:sp>
        <p:nvSpPr>
          <p:cNvPr id="37" name="Овал 36"/>
          <p:cNvSpPr/>
          <p:nvPr/>
        </p:nvSpPr>
        <p:spPr>
          <a:xfrm>
            <a:off x="7596296" y="5929314"/>
            <a:ext cx="1547705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Остановлен</a:t>
            </a:r>
          </a:p>
        </p:txBody>
      </p:sp>
      <p:cxnSp>
        <p:nvCxnSpPr>
          <p:cNvPr id="41" name="Прямая со стрелкой 40"/>
          <p:cNvCxnSpPr>
            <a:stCxn id="9" idx="4"/>
            <a:endCxn id="11" idx="0"/>
          </p:cNvCxnSpPr>
          <p:nvPr/>
        </p:nvCxnSpPr>
        <p:spPr>
          <a:xfrm rot="16200000" flipH="1">
            <a:off x="6648889" y="590745"/>
            <a:ext cx="357187" cy="1758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9" idx="4"/>
            <a:endCxn id="10" idx="0"/>
          </p:cNvCxnSpPr>
          <p:nvPr/>
        </p:nvCxnSpPr>
        <p:spPr>
          <a:xfrm rot="5400000">
            <a:off x="5966751" y="12994"/>
            <a:ext cx="285750" cy="125988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9" idx="4"/>
            <a:endCxn id="12" idx="0"/>
          </p:cNvCxnSpPr>
          <p:nvPr/>
        </p:nvCxnSpPr>
        <p:spPr>
          <a:xfrm rot="16200000" flipH="1">
            <a:off x="7411984" y="-172351"/>
            <a:ext cx="285750" cy="163057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stCxn id="11" idx="4"/>
            <a:endCxn id="27" idx="0"/>
          </p:cNvCxnSpPr>
          <p:nvPr/>
        </p:nvCxnSpPr>
        <p:spPr>
          <a:xfrm rot="5400000">
            <a:off x="6675885" y="1903615"/>
            <a:ext cx="428625" cy="503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27" idx="4"/>
            <a:endCxn id="30" idx="0"/>
          </p:cNvCxnSpPr>
          <p:nvPr/>
        </p:nvCxnSpPr>
        <p:spPr>
          <a:xfrm rot="16200000" flipH="1">
            <a:off x="6640166" y="3225209"/>
            <a:ext cx="500063" cy="503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stCxn id="30" idx="4"/>
            <a:endCxn id="33" idx="0"/>
          </p:cNvCxnSpPr>
          <p:nvPr/>
        </p:nvCxnSpPr>
        <p:spPr>
          <a:xfrm rot="5400000">
            <a:off x="6684608" y="4412651"/>
            <a:ext cx="285750" cy="1758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33" idx="4"/>
            <a:endCxn id="36" idx="0"/>
          </p:cNvCxnSpPr>
          <p:nvPr/>
        </p:nvCxnSpPr>
        <p:spPr>
          <a:xfrm rot="5400000">
            <a:off x="6464342" y="5725522"/>
            <a:ext cx="500062" cy="5039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stCxn id="11" idx="4"/>
            <a:endCxn id="26" idx="0"/>
          </p:cNvCxnSpPr>
          <p:nvPr/>
        </p:nvCxnSpPr>
        <p:spPr>
          <a:xfrm rot="5400000">
            <a:off x="5932830" y="1160560"/>
            <a:ext cx="428625" cy="15365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11" idx="4"/>
            <a:endCxn id="28" idx="1"/>
          </p:cNvCxnSpPr>
          <p:nvPr/>
        </p:nvCxnSpPr>
        <p:spPr>
          <a:xfrm rot="16200000" flipH="1">
            <a:off x="7086381" y="1543515"/>
            <a:ext cx="565150" cy="90712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>
            <a:stCxn id="27" idx="4"/>
            <a:endCxn id="29" idx="0"/>
          </p:cNvCxnSpPr>
          <p:nvPr/>
        </p:nvCxnSpPr>
        <p:spPr>
          <a:xfrm rot="5400000">
            <a:off x="6004267" y="2425393"/>
            <a:ext cx="285750" cy="14357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>
            <a:stCxn id="27" idx="4"/>
            <a:endCxn id="31" idx="1"/>
          </p:cNvCxnSpPr>
          <p:nvPr/>
        </p:nvCxnSpPr>
        <p:spPr>
          <a:xfrm rot="16200000" flipH="1">
            <a:off x="7025464" y="2839911"/>
            <a:ext cx="636588" cy="95751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stCxn id="30" idx="4"/>
            <a:endCxn id="34" idx="1"/>
          </p:cNvCxnSpPr>
          <p:nvPr/>
        </p:nvCxnSpPr>
        <p:spPr>
          <a:xfrm rot="16200000" flipH="1">
            <a:off x="7157818" y="4115266"/>
            <a:ext cx="422275" cy="90712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>
            <a:stCxn id="12" idx="4"/>
            <a:endCxn id="28" idx="0"/>
          </p:cNvCxnSpPr>
          <p:nvPr/>
        </p:nvCxnSpPr>
        <p:spPr>
          <a:xfrm rot="16200000" flipH="1">
            <a:off x="8155835" y="1928813"/>
            <a:ext cx="42862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>
            <a:stCxn id="12" idx="4"/>
            <a:endCxn id="27" idx="7"/>
          </p:cNvCxnSpPr>
          <p:nvPr/>
        </p:nvCxnSpPr>
        <p:spPr>
          <a:xfrm rot="5400000">
            <a:off x="7563415" y="1461806"/>
            <a:ext cx="554038" cy="105942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>
            <a:stCxn id="12" idx="4"/>
            <a:endCxn id="26" idx="7"/>
          </p:cNvCxnSpPr>
          <p:nvPr/>
        </p:nvCxnSpPr>
        <p:spPr>
          <a:xfrm rot="5400000">
            <a:off x="6859040" y="768543"/>
            <a:ext cx="565150" cy="24570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>
            <a:stCxn id="28" idx="4"/>
            <a:endCxn id="31" idx="0"/>
          </p:cNvCxnSpPr>
          <p:nvPr/>
        </p:nvCxnSpPr>
        <p:spPr>
          <a:xfrm rot="5400000">
            <a:off x="8154482" y="3286359"/>
            <a:ext cx="430212" cy="11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>
            <a:stCxn id="28" idx="4"/>
            <a:endCxn id="30" idx="7"/>
          </p:cNvCxnSpPr>
          <p:nvPr/>
        </p:nvCxnSpPr>
        <p:spPr>
          <a:xfrm rot="5400000">
            <a:off x="7588614" y="2844317"/>
            <a:ext cx="554037" cy="10090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>
            <a:stCxn id="33" idx="4"/>
            <a:endCxn id="37" idx="1"/>
          </p:cNvCxnSpPr>
          <p:nvPr/>
        </p:nvCxnSpPr>
        <p:spPr>
          <a:xfrm rot="16200000" flipH="1">
            <a:off x="6998468" y="5241790"/>
            <a:ext cx="565150" cy="10829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\\10.100.25.96\c$\temp\11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 t="4164" r="21739"/>
          <a:stretch>
            <a:fillRect/>
          </a:stretch>
        </p:blipFill>
        <p:spPr>
          <a:xfrm>
            <a:off x="4572000" y="0"/>
            <a:ext cx="4572000" cy="6861175"/>
          </a:xfrm>
          <a:noFill/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0" y="0"/>
            <a:ext cx="4521604" cy="2571744"/>
          </a:xfrm>
          <a:prstGeom prst="rect">
            <a:avLst/>
          </a:prstGeom>
        </p:spPr>
        <p:txBody>
          <a:bodyPr rIns="45720"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Отчет о реализации мероприятий стратегических проектов функциональных и отраслевых органов Администрации города Екатеринбурга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4572000" cy="2571744"/>
          </a:xfrm>
        </p:spPr>
        <p:txBody>
          <a:bodyPr lIns="91440" rtlCol="0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eaLnBrk="1" fontAlgn="auto" hangingPunct="1"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dirty="0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Отчет о достижении показателей эффективности стратегического проекта</a:t>
            </a:r>
            <a:endParaRPr lang="ru-RU" sz="3200" b="1" dirty="0">
              <a:solidFill>
                <a:schemeClr val="accent1">
                  <a:satMod val="1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5363" name="Picture 2" descr="\\10.100.25.96\c$\temp\13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 t="4164" r="21739"/>
          <a:stretch>
            <a:fillRect/>
          </a:stretch>
        </p:blipFill>
        <p:spPr>
          <a:xfrm>
            <a:off x="4572000" y="0"/>
            <a:ext cx="4572000" cy="68611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4572000" cy="2571744"/>
          </a:xfrm>
        </p:spPr>
        <p:txBody>
          <a:bodyPr anchor="t">
            <a:normAutofit fontScale="90000"/>
          </a:bodyPr>
          <a:lstStyle/>
          <a:p>
            <a:pPr>
              <a:defRPr/>
            </a:pPr>
            <a:r>
              <a:rPr lang="ru-RU" dirty="0" smtClean="0"/>
              <a:t>Итоги реализации стратегических проектов</a:t>
            </a:r>
            <a:endParaRPr lang="ru-RU" dirty="0"/>
          </a:p>
        </p:txBody>
      </p:sp>
      <p:pic>
        <p:nvPicPr>
          <p:cNvPr id="17411" name="Picture 2" descr="\\10.100.25.96\c$\temp\15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 t="4167" r="19841"/>
          <a:stretch>
            <a:fillRect/>
          </a:stretch>
        </p:blipFill>
        <p:spPr>
          <a:xfrm>
            <a:off x="4572000" y="0"/>
            <a:ext cx="4572000" cy="68611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4572000" cy="2571744"/>
          </a:xfrm>
        </p:spPr>
        <p:txBody>
          <a:bodyPr anchor="t">
            <a:normAutofit fontScale="90000"/>
          </a:bodyPr>
          <a:lstStyle/>
          <a:p>
            <a:pPr>
              <a:defRPr/>
            </a:pPr>
            <a:r>
              <a:rPr lang="ru-RU" dirty="0" smtClean="0"/>
              <a:t>Сводный отчет по финансированию</a:t>
            </a:r>
            <a:endParaRPr lang="ru-RU" dirty="0"/>
          </a:p>
        </p:txBody>
      </p:sp>
      <p:sp>
        <p:nvSpPr>
          <p:cNvPr id="18435" name="Текст 7"/>
          <p:cNvSpPr>
            <a:spLocks noGrp="1"/>
          </p:cNvSpPr>
          <p:nvPr>
            <p:ph type="body" idx="1"/>
          </p:nvPr>
        </p:nvSpPr>
        <p:spPr>
          <a:xfrm>
            <a:off x="740255" y="1828800"/>
            <a:ext cx="8022978" cy="6858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8436" name="Picture 7" descr="\\10.100.25.96\c$\temp\18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 t="4118" r="32761"/>
          <a:stretch>
            <a:fillRect/>
          </a:stretch>
        </p:blipFill>
        <p:spPr>
          <a:xfrm>
            <a:off x="4572000" y="0"/>
            <a:ext cx="4572000" cy="68611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0" y="0"/>
            <a:ext cx="4572000" cy="2571744"/>
          </a:xfrm>
        </p:spPr>
        <p:txBody>
          <a:bodyPr anchor="t">
            <a:normAutofit/>
          </a:bodyPr>
          <a:lstStyle/>
          <a:p>
            <a:pPr>
              <a:defRPr/>
            </a:pPr>
            <a:r>
              <a:rPr lang="ru-RU" sz="3270" dirty="0" smtClean="0"/>
              <a:t>Сводные данные об итогах реализации стратегических проектов</a:t>
            </a:r>
            <a:endParaRPr lang="ru-RU" sz="3270" dirty="0"/>
          </a:p>
        </p:txBody>
      </p:sp>
      <p:sp>
        <p:nvSpPr>
          <p:cNvPr id="19460" name="Текст 8"/>
          <p:cNvSpPr>
            <a:spLocks noGrp="1"/>
          </p:cNvSpPr>
          <p:nvPr>
            <p:ph type="body" idx="1"/>
          </p:nvPr>
        </p:nvSpPr>
        <p:spPr>
          <a:xfrm>
            <a:off x="740255" y="1828800"/>
            <a:ext cx="8022978" cy="6858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9459" name="Picture 4" descr="\\10.100.25.96\c$\temp\17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 t="4167" r="19841"/>
          <a:stretch>
            <a:fillRect/>
          </a:stretch>
        </p:blipFill>
        <p:spPr>
          <a:xfrm>
            <a:off x="4572000" y="0"/>
            <a:ext cx="4572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/>
            <a:r>
              <a:rPr lang="ru-RU" sz="3400" dirty="0" smtClean="0"/>
              <a:t>Технологии прогнозирования и планирования СЭР</a:t>
            </a:r>
            <a:r>
              <a:rPr lang="ru-RU" sz="3000" dirty="0" smtClean="0"/>
              <a:t/>
            </a:r>
            <a:br>
              <a:rPr lang="ru-RU" sz="3000" dirty="0" smtClean="0"/>
            </a:b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/>
              <a:t>Имитационная модель(ИМ) СЭР города</a:t>
            </a:r>
          </a:p>
          <a:p>
            <a:r>
              <a:rPr lang="ru-RU" b="1" dirty="0" smtClean="0"/>
              <a:t>Технология выявления статистических закономерностей СЭР </a:t>
            </a:r>
          </a:p>
          <a:p>
            <a:r>
              <a:rPr lang="ru-RU" b="1" dirty="0" smtClean="0"/>
              <a:t>Система прогноза доходов городского бюджета на базе ИМ</a:t>
            </a:r>
          </a:p>
          <a:p>
            <a:r>
              <a:rPr lang="ru-RU" b="1" dirty="0" smtClean="0"/>
              <a:t>Технология поддержки разработки СП и  </a:t>
            </a:r>
            <a:r>
              <a:rPr lang="ru-RU" b="1" dirty="0" err="1" smtClean="0"/>
              <a:t>форсайтных</a:t>
            </a:r>
            <a:r>
              <a:rPr lang="ru-RU" b="1" dirty="0" smtClean="0"/>
              <a:t> исследований СЭР МО:</a:t>
            </a:r>
          </a:p>
          <a:p>
            <a:pPr lvl="1"/>
            <a:r>
              <a:rPr lang="ru-RU" b="1" dirty="0" smtClean="0"/>
              <a:t>Система анализа реализуемости СП </a:t>
            </a:r>
          </a:p>
          <a:p>
            <a:pPr lvl="1"/>
            <a:r>
              <a:rPr lang="ru-RU" b="1" dirty="0" smtClean="0"/>
              <a:t>Система коллективного стратегического планирования СЭР МО</a:t>
            </a:r>
            <a:br>
              <a:rPr lang="ru-RU" b="1" dirty="0" smtClean="0"/>
            </a:br>
            <a:r>
              <a:rPr lang="ru-RU" b="1" dirty="0" smtClean="0"/>
              <a:t>на базе имитационной модели</a:t>
            </a:r>
          </a:p>
          <a:p>
            <a:pPr lvl="1"/>
            <a:r>
              <a:rPr lang="ru-RU" b="1" dirty="0" smtClean="0"/>
              <a:t>Система взаимодействия с экспертами на основе метода </a:t>
            </a:r>
            <a:r>
              <a:rPr lang="ru-RU" b="1" dirty="0" err="1" smtClean="0"/>
              <a:t>Дельфи</a:t>
            </a:r>
            <a:r>
              <a:rPr lang="ru-RU" b="1" dirty="0" smtClean="0"/>
              <a:t> (разрабатывается в рамках текущего контракта)</a:t>
            </a:r>
          </a:p>
          <a:p>
            <a:pPr lvl="1"/>
            <a:r>
              <a:rPr lang="ru-RU" b="1" dirty="0" smtClean="0"/>
              <a:t>Интегральная линейка времени для представления текущих и прогнозируемых событий (разрабатывается в рамках текущего контракта)</a:t>
            </a:r>
          </a:p>
          <a:p>
            <a:pPr lvl="1"/>
            <a:r>
              <a:rPr lang="ru-RU" b="1" dirty="0" smtClean="0"/>
              <a:t>Технология коллективного нормативного прогнозирования СЭР на базе ИМ (перспектива)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4202246"/>
          </a:xfrm>
        </p:spPr>
        <p:txBody>
          <a:bodyPr/>
          <a:lstStyle/>
          <a:p>
            <a:r>
              <a:rPr lang="ru-RU" dirty="0" smtClean="0"/>
              <a:t>Имитационная модель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0354" name="Рисунок 4"/>
          <p:cNvPicPr>
            <a:picLocks noChangeAspect="1" noChangeArrowheads="1"/>
          </p:cNvPicPr>
          <p:nvPr/>
        </p:nvPicPr>
        <p:blipFill>
          <a:blip r:embed="rId2" cstate="print"/>
          <a:srcRect l="224" t="7974" r="974" b="6641"/>
          <a:stretch>
            <a:fillRect/>
          </a:stretch>
        </p:blipFill>
        <p:spPr bwMode="auto">
          <a:xfrm>
            <a:off x="322263" y="822325"/>
            <a:ext cx="81153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0355" name="Rectangle 3"/>
          <p:cNvSpPr>
            <a:spLocks noChangeArrowheads="1"/>
          </p:cNvSpPr>
          <p:nvPr/>
        </p:nvSpPr>
        <p:spPr bwMode="auto">
          <a:xfrm>
            <a:off x="831850" y="0"/>
            <a:ext cx="7772400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r>
              <a:rPr lang="ru-RU" sz="2400" b="1" dirty="0"/>
              <a:t>Структура  </a:t>
            </a:r>
            <a:r>
              <a:rPr lang="ru-RU" sz="2400" b="1" dirty="0" err="1"/>
              <a:t>мультиагентной</a:t>
            </a:r>
            <a:r>
              <a:rPr lang="ru-RU" sz="2400" b="1" dirty="0"/>
              <a:t> имитационной модели МО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Моделируемые объекты МО</a:t>
            </a:r>
          </a:p>
        </p:txBody>
      </p:sp>
      <p:sp>
        <p:nvSpPr>
          <p:cNvPr id="437251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 </a:t>
            </a:r>
            <a:r>
              <a:rPr lang="ru-RU" sz="3600"/>
              <a:t>Население города (жители и семьи)</a:t>
            </a:r>
          </a:p>
          <a:p>
            <a:r>
              <a:rPr lang="ru-RU" sz="3600"/>
              <a:t> Предприятия и отрасли промышленности и отрасли сферы услуг</a:t>
            </a:r>
          </a:p>
          <a:p>
            <a:r>
              <a:rPr lang="ru-RU" sz="3600"/>
              <a:t> Жилой фонд</a:t>
            </a:r>
          </a:p>
          <a:p>
            <a:r>
              <a:rPr lang="ru-RU" sz="3600"/>
              <a:t> Бюджет МО</a:t>
            </a:r>
          </a:p>
          <a:p>
            <a:r>
              <a:rPr lang="ru-RU" sz="3600"/>
              <a:t> Внешняя среда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91954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Система «Муниципальная статистика»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619125"/>
            <a:ext cx="8229600" cy="1495425"/>
          </a:xfrm>
        </p:spPr>
        <p:txBody>
          <a:bodyPr lIns="180000" tIns="0" rIns="0" bIns="0">
            <a:normAutofit lnSpcReduction="10000"/>
          </a:bodyPr>
          <a:lstStyle/>
          <a:p>
            <a:pPr marL="381000" indent="-381000">
              <a:lnSpc>
                <a:spcPct val="80000"/>
              </a:lnSpc>
              <a:buFontTx/>
              <a:buChar char="•"/>
            </a:pPr>
            <a:r>
              <a:rPr lang="ru-RU" sz="2800"/>
              <a:t>Экспорт по отдельным классам ОКВЭД, тыс.руб. год</a:t>
            </a:r>
          </a:p>
          <a:p>
            <a:pPr marL="381000" indent="-381000">
              <a:lnSpc>
                <a:spcPct val="80000"/>
              </a:lnSpc>
              <a:buFontTx/>
              <a:buChar char="•"/>
            </a:pPr>
            <a:r>
              <a:rPr lang="ru-RU" sz="2800"/>
              <a:t>Импорт по отдельным классам ОКВЭД, тыс.руб. год </a:t>
            </a:r>
          </a:p>
          <a:p>
            <a:pPr marL="381000" indent="-381000">
              <a:lnSpc>
                <a:spcPct val="80000"/>
              </a:lnSpc>
              <a:buFontTx/>
              <a:buChar char="•"/>
            </a:pPr>
            <a:r>
              <a:rPr lang="ru-RU" sz="2800"/>
              <a:t>Уровень инфляции</a:t>
            </a:r>
          </a:p>
        </p:txBody>
      </p:sp>
      <p:pic>
        <p:nvPicPr>
          <p:cNvPr id="666628" name="Picture 4"/>
          <p:cNvPicPr>
            <a:picLocks noChangeAspect="1" noChangeArrowheads="1"/>
          </p:cNvPicPr>
          <p:nvPr/>
        </p:nvPicPr>
        <p:blipFill>
          <a:blip r:embed="rId2" cstate="print"/>
          <a:srcRect l="1067" t="14670" r="13689" b="38951"/>
          <a:stretch>
            <a:fillRect/>
          </a:stretch>
        </p:blipFill>
        <p:spPr bwMode="auto">
          <a:xfrm>
            <a:off x="361950" y="2576513"/>
            <a:ext cx="8529638" cy="381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6629" name="Rectangle 5"/>
          <p:cNvSpPr>
            <a:spLocks noChangeArrowheads="1"/>
          </p:cNvSpPr>
          <p:nvPr/>
        </p:nvSpPr>
        <p:spPr bwMode="auto">
          <a:xfrm>
            <a:off x="692150" y="161925"/>
            <a:ext cx="44513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l"/>
            <a:r>
              <a:rPr lang="ru-RU" sz="2400" b="1" i="1"/>
              <a:t>Внешняя среда МО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8825" y="0"/>
            <a:ext cx="8385175" cy="939800"/>
          </a:xfrm>
        </p:spPr>
        <p:txBody>
          <a:bodyPr lIns="180000" tIns="0" rIns="0" bIns="0"/>
          <a:lstStyle/>
          <a:p>
            <a:pPr algn="ctr"/>
            <a:r>
              <a:rPr lang="ru-RU"/>
              <a:t>Городской бюджет</a:t>
            </a:r>
          </a:p>
        </p:txBody>
      </p:sp>
      <p:pic>
        <p:nvPicPr>
          <p:cNvPr id="668675" name="Picture 3"/>
          <p:cNvPicPr>
            <a:picLocks noChangeAspect="1" noChangeArrowheads="1"/>
          </p:cNvPicPr>
          <p:nvPr/>
        </p:nvPicPr>
        <p:blipFill>
          <a:blip r:embed="rId2" cstate="print"/>
          <a:srcRect t="5188" r="53477" b="21260"/>
          <a:stretch>
            <a:fillRect/>
          </a:stretch>
        </p:blipFill>
        <p:spPr bwMode="auto">
          <a:xfrm>
            <a:off x="444500" y="965200"/>
            <a:ext cx="8385175" cy="5699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52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36" t="-693" r="6810" b="2896"/>
          <a:stretch>
            <a:fillRect/>
          </a:stretch>
        </p:blipFill>
        <p:spPr>
          <a:xfrm>
            <a:off x="282575" y="474663"/>
            <a:ext cx="8561388" cy="61944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62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-85" b="6635"/>
          <a:stretch>
            <a:fillRect/>
          </a:stretch>
        </p:blipFill>
        <p:spPr>
          <a:xfrm>
            <a:off x="398463" y="309563"/>
            <a:ext cx="8061325" cy="61436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83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428736"/>
            <a:ext cx="8429683" cy="54292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93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80765" y="1774825"/>
            <a:ext cx="5782469" cy="46259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0482" name="Picture 2"/>
          <p:cNvPicPr>
            <a:picLocks noChangeAspect="1" noChangeArrowheads="1"/>
          </p:cNvPicPr>
          <p:nvPr/>
        </p:nvPicPr>
        <p:blipFill>
          <a:blip r:embed="rId2" cstate="print"/>
          <a:srcRect l="850" t="5125" r="7521" b="6203"/>
          <a:stretch>
            <a:fillRect/>
          </a:stretch>
        </p:blipFill>
        <p:spPr bwMode="auto">
          <a:xfrm>
            <a:off x="0" y="776288"/>
            <a:ext cx="9144000" cy="596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0483" name="Rectangle 3"/>
          <p:cNvSpPr>
            <a:spLocks noChangeArrowheads="1"/>
          </p:cNvSpPr>
          <p:nvPr/>
        </p:nvSpPr>
        <p:spPr bwMode="auto">
          <a:xfrm>
            <a:off x="630238" y="100013"/>
            <a:ext cx="7958137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ru-RU" sz="2200" b="1"/>
              <a:t>Результаты прогноза по предприятиям отрасли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5175" y="114300"/>
            <a:ext cx="8378825" cy="885808"/>
          </a:xfrm>
        </p:spPr>
        <p:txBody>
          <a:bodyPr>
            <a:normAutofit/>
          </a:bodyPr>
          <a:lstStyle/>
          <a:p>
            <a:r>
              <a:rPr lang="ru-RU" sz="3000" dirty="0" smtClean="0"/>
              <a:t>Интеллектуальный анализ </a:t>
            </a:r>
            <a:r>
              <a:rPr lang="ru-RU" sz="3000" dirty="0" err="1" smtClean="0"/>
              <a:t>статиистики</a:t>
            </a:r>
            <a:endParaRPr lang="ru-RU" sz="3000" dirty="0" smtClean="0"/>
          </a:p>
        </p:txBody>
      </p:sp>
      <p:graphicFrame>
        <p:nvGraphicFramePr>
          <p:cNvPr id="59644" name="Group 252"/>
          <p:cNvGraphicFramePr>
            <a:graphicFrameLocks noGrp="1"/>
          </p:cNvGraphicFramePr>
          <p:nvPr>
            <p:ph idx="4294967295"/>
          </p:nvPr>
        </p:nvGraphicFramePr>
        <p:xfrm>
          <a:off x="1" y="1357298"/>
          <a:ext cx="8895058" cy="5597675"/>
        </p:xfrm>
        <a:graphic>
          <a:graphicData uri="http://schemas.openxmlformats.org/drawingml/2006/table">
            <a:tbl>
              <a:tblPr/>
              <a:tblGrid>
                <a:gridCol w="1481854"/>
                <a:gridCol w="1702863"/>
                <a:gridCol w="2958918"/>
                <a:gridCol w="1168505"/>
                <a:gridCol w="1582918"/>
              </a:tblGrid>
              <a:tr h="137619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агента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библиотеки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Названия моделей поведения агентов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Тип моделей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0072">
                <a:tc rowSpan="2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Производственный агент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производства товаров и услуг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Отраслевые модели (например, для транспорта)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Глобальные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87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изменения качества ресурсов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расходов на обслуживание ресурсов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Глобальные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Недостаток данных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859">
                <a:tc rowSpan="4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Социальный агент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развития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образовательных процессов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Глобальные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7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Демографические модели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Глобальные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модели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8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образования семьи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Глобальные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Недостаток данных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9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миграции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Глобальные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Недостаток данных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1253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Администрация МО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формирования городского бюджета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 формирования доходов городского бюджета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Локальная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Демографические модели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y = – 0,025 x1 – 0,037 x2 + 0,013 x3 – 0,014 x4 + 0,010 x5 – 0,882 x6 + 0,109 x7,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где y – количество родившихся в год;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x1 – количество умерших в год;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x2 – количество браков;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x3 – численность мужчин в возрасте 0-15 лет, тыс.чел.;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x4 – численность женщин в возрасте 16-54 лет, тыс.чел.;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x5 – численность женщин в возрасте старше 55 лет, тыс.чел.;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x6 – размер прожиточного минимума, руб.;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x7 – индекс потребительских цен на товары и услуги, %.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Показатели адекватности уравнения: R = 0,96 &gt; 0,95; I = 0,99 &gt; 0,95.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4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654300" y="130175"/>
            <a:ext cx="6088063" cy="1431925"/>
          </a:xfrm>
        </p:spPr>
        <p:txBody>
          <a:bodyPr/>
          <a:lstStyle/>
          <a:p>
            <a:pPr algn="ctr"/>
            <a:r>
              <a:rPr lang="ru-RU"/>
              <a:t>     </a:t>
            </a:r>
            <a:r>
              <a:rPr lang="ru-RU" sz="3600"/>
              <a:t>Прогноз доходов  бюджета</a:t>
            </a:r>
          </a:p>
        </p:txBody>
      </p:sp>
      <p:sp>
        <p:nvSpPr>
          <p:cNvPr id="703491" name="AutoShape 3"/>
          <p:cNvSpPr>
            <a:spLocks noChangeArrowheads="1"/>
          </p:cNvSpPr>
          <p:nvPr/>
        </p:nvSpPr>
        <p:spPr bwMode="auto">
          <a:xfrm>
            <a:off x="158750" y="846138"/>
            <a:ext cx="4141788" cy="5811837"/>
          </a:xfrm>
          <a:prstGeom prst="flowChartAlternateProcess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endParaRPr lang="ru-RU" sz="1600"/>
          </a:p>
        </p:txBody>
      </p:sp>
      <p:sp>
        <p:nvSpPr>
          <p:cNvPr id="703492" name="Text Box 4"/>
          <p:cNvSpPr txBox="1">
            <a:spLocks noChangeArrowheads="1"/>
          </p:cNvSpPr>
          <p:nvPr/>
        </p:nvSpPr>
        <p:spPr bwMode="auto">
          <a:xfrm>
            <a:off x="552450" y="1279525"/>
            <a:ext cx="319405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b="1"/>
              <a:t>имитационная модель МО</a:t>
            </a:r>
          </a:p>
        </p:txBody>
      </p:sp>
      <p:pic>
        <p:nvPicPr>
          <p:cNvPr id="703493" name="Picture 2" descr="H:\Структура агентной модели.JPG"/>
          <p:cNvPicPr>
            <a:picLocks noChangeAspect="1" noChangeArrowheads="1"/>
          </p:cNvPicPr>
          <p:nvPr/>
        </p:nvPicPr>
        <p:blipFill>
          <a:blip r:embed="rId2" cstate="print"/>
          <a:srcRect t="15021" b="15596"/>
          <a:stretch>
            <a:fillRect/>
          </a:stretch>
        </p:blipFill>
        <p:spPr bwMode="auto">
          <a:xfrm>
            <a:off x="893763" y="2009775"/>
            <a:ext cx="2640012" cy="1027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03494" name="AutoShape 6"/>
          <p:cNvSpPr>
            <a:spLocks noChangeArrowheads="1"/>
          </p:cNvSpPr>
          <p:nvPr/>
        </p:nvSpPr>
        <p:spPr bwMode="auto">
          <a:xfrm>
            <a:off x="4300538" y="3684588"/>
            <a:ext cx="1636712" cy="593725"/>
          </a:xfrm>
          <a:prstGeom prst="rightArrow">
            <a:avLst>
              <a:gd name="adj1" fmla="val 50000"/>
              <a:gd name="adj2" fmla="val 68917"/>
            </a:avLst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симуляция</a:t>
            </a:r>
          </a:p>
        </p:txBody>
      </p:sp>
      <p:sp>
        <p:nvSpPr>
          <p:cNvPr id="703495" name="Text Box 7"/>
          <p:cNvSpPr txBox="1">
            <a:spLocks noChangeArrowheads="1"/>
          </p:cNvSpPr>
          <p:nvPr/>
        </p:nvSpPr>
        <p:spPr bwMode="auto">
          <a:xfrm>
            <a:off x="5699125" y="2670175"/>
            <a:ext cx="3198813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b="1"/>
              <a:t>прогноз доходов бюджета</a:t>
            </a:r>
          </a:p>
        </p:txBody>
      </p:sp>
      <p:sp>
        <p:nvSpPr>
          <p:cNvPr id="703496" name="Rectangle 8"/>
          <p:cNvSpPr>
            <a:spLocks noChangeArrowheads="1"/>
          </p:cNvSpPr>
          <p:nvPr/>
        </p:nvSpPr>
        <p:spPr bwMode="auto">
          <a:xfrm>
            <a:off x="317500" y="3598863"/>
            <a:ext cx="1574800" cy="593725"/>
          </a:xfrm>
          <a:prstGeom prst="rect">
            <a:avLst/>
          </a:prstGeom>
          <a:solidFill>
            <a:srgbClr val="339966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Налог с предприятий</a:t>
            </a:r>
          </a:p>
        </p:txBody>
      </p:sp>
      <p:sp>
        <p:nvSpPr>
          <p:cNvPr id="703497" name="Rectangle 9"/>
          <p:cNvSpPr>
            <a:spLocks noChangeArrowheads="1"/>
          </p:cNvSpPr>
          <p:nvPr/>
        </p:nvSpPr>
        <p:spPr bwMode="auto">
          <a:xfrm>
            <a:off x="455613" y="4370388"/>
            <a:ext cx="1458912" cy="349250"/>
          </a:xfrm>
          <a:prstGeom prst="rect">
            <a:avLst/>
          </a:prstGeom>
          <a:solidFill>
            <a:srgbClr val="0000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НДФЛ</a:t>
            </a:r>
          </a:p>
        </p:txBody>
      </p:sp>
      <p:sp>
        <p:nvSpPr>
          <p:cNvPr id="703498" name="Rectangle 10"/>
          <p:cNvSpPr>
            <a:spLocks noChangeArrowheads="1"/>
          </p:cNvSpPr>
          <p:nvPr/>
        </p:nvSpPr>
        <p:spPr bwMode="auto">
          <a:xfrm>
            <a:off x="369888" y="5019675"/>
            <a:ext cx="1743075" cy="1327150"/>
          </a:xfrm>
          <a:prstGeom prst="rect">
            <a:avLst/>
          </a:prstGeom>
          <a:solidFill>
            <a:srgbClr val="CC99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altLang="zh-TW" sz="1600" b="1"/>
              <a:t>неналоговые доходы + налог на имущество физ.</a:t>
            </a:r>
            <a:r>
              <a:rPr lang="en-US" altLang="zh-TW" sz="1600" b="1">
                <a:ea typeface="PMingLiU" charset="-120"/>
              </a:rPr>
              <a:t> </a:t>
            </a:r>
            <a:r>
              <a:rPr lang="ru-RU" altLang="zh-TW" sz="1600" b="1"/>
              <a:t>лиц</a:t>
            </a:r>
            <a:endParaRPr lang="ru-RU" sz="1600" b="1"/>
          </a:p>
        </p:txBody>
      </p:sp>
      <p:sp>
        <p:nvSpPr>
          <p:cNvPr id="703499" name="Rectangle 11"/>
          <p:cNvSpPr>
            <a:spLocks noChangeArrowheads="1"/>
          </p:cNvSpPr>
          <p:nvPr/>
        </p:nvSpPr>
        <p:spPr bwMode="auto">
          <a:xfrm>
            <a:off x="2894013" y="4327525"/>
            <a:ext cx="1262062" cy="593725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altLang="zh-TW" sz="1600" b="1"/>
              <a:t>Доходы</a:t>
            </a:r>
          </a:p>
          <a:p>
            <a:r>
              <a:rPr lang="ru-RU" altLang="zh-TW" sz="1600" b="1"/>
              <a:t>бюджета</a:t>
            </a:r>
            <a:endParaRPr lang="ru-RU" sz="1600" b="1"/>
          </a:p>
        </p:txBody>
      </p:sp>
      <p:sp>
        <p:nvSpPr>
          <p:cNvPr id="703500" name="Line 12"/>
          <p:cNvSpPr>
            <a:spLocks noChangeShapeType="1"/>
          </p:cNvSpPr>
          <p:nvPr/>
        </p:nvSpPr>
        <p:spPr bwMode="auto">
          <a:xfrm>
            <a:off x="2025650" y="3875088"/>
            <a:ext cx="669925" cy="5286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3501" name="Line 13"/>
          <p:cNvSpPr>
            <a:spLocks noChangeShapeType="1"/>
          </p:cNvSpPr>
          <p:nvPr/>
        </p:nvSpPr>
        <p:spPr bwMode="auto">
          <a:xfrm>
            <a:off x="2025650" y="4591050"/>
            <a:ext cx="609600" cy="22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3502" name="Line 14"/>
          <p:cNvSpPr>
            <a:spLocks noChangeShapeType="1"/>
          </p:cNvSpPr>
          <p:nvPr/>
        </p:nvSpPr>
        <p:spPr bwMode="auto">
          <a:xfrm flipV="1">
            <a:off x="2133600" y="4802188"/>
            <a:ext cx="501650" cy="901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3503" name="Text Box 15"/>
          <p:cNvSpPr txBox="1">
            <a:spLocks noChangeArrowheads="1"/>
          </p:cNvSpPr>
          <p:nvPr/>
        </p:nvSpPr>
        <p:spPr bwMode="auto">
          <a:xfrm>
            <a:off x="2112963" y="4203700"/>
            <a:ext cx="239712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b="1"/>
              <a:t>+</a:t>
            </a:r>
          </a:p>
        </p:txBody>
      </p:sp>
      <p:sp>
        <p:nvSpPr>
          <p:cNvPr id="703504" name="Text Box 16"/>
          <p:cNvSpPr txBox="1">
            <a:spLocks noChangeArrowheads="1"/>
          </p:cNvSpPr>
          <p:nvPr/>
        </p:nvSpPr>
        <p:spPr bwMode="auto">
          <a:xfrm>
            <a:off x="2116138" y="4724400"/>
            <a:ext cx="239712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b="1"/>
              <a:t>+</a:t>
            </a:r>
          </a:p>
        </p:txBody>
      </p:sp>
      <p:pic>
        <p:nvPicPr>
          <p:cNvPr id="703505" name="Picture 17"/>
          <p:cNvPicPr>
            <a:picLocks noChangeAspect="1" noChangeArrowheads="1"/>
          </p:cNvPicPr>
          <p:nvPr/>
        </p:nvPicPr>
        <p:blipFill>
          <a:blip r:embed="rId3" cstate="print"/>
          <a:srcRect l="10593" t="16756" r="52403" b="62064"/>
          <a:stretch>
            <a:fillRect/>
          </a:stretch>
        </p:blipFill>
        <p:spPr bwMode="auto">
          <a:xfrm>
            <a:off x="5935663" y="3471863"/>
            <a:ext cx="3074987" cy="169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179388" y="115888"/>
            <a:ext cx="87852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lvl="0" indent="-342900"/>
            <a:r>
              <a:rPr lang="ru-RU" sz="1600" dirty="0" smtClean="0"/>
              <a:t>Сбор и ведение БД статистической информации о состоянии СЭР города и внешней среды</a:t>
            </a:r>
            <a:endParaRPr lang="ru-RU" sz="1600" dirty="0"/>
          </a:p>
        </p:txBody>
      </p:sp>
      <p:sp>
        <p:nvSpPr>
          <p:cNvPr id="4100" name="Text Box 7"/>
          <p:cNvSpPr txBox="1">
            <a:spLocks noChangeArrowheads="1"/>
          </p:cNvSpPr>
          <p:nvPr/>
        </p:nvSpPr>
        <p:spPr bwMode="auto">
          <a:xfrm>
            <a:off x="214313" y="4724400"/>
            <a:ext cx="8785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1600" dirty="0" smtClean="0"/>
              <a:t>. </a:t>
            </a:r>
            <a:r>
              <a:rPr lang="ru-RU" sz="1600" dirty="0"/>
              <a:t>Ввод/корректировка пользователем значений показателей.</a:t>
            </a:r>
          </a:p>
        </p:txBody>
      </p:sp>
      <p:pic>
        <p:nvPicPr>
          <p:cNvPr id="410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388" y="536575"/>
            <a:ext cx="7259637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5229225"/>
            <a:ext cx="80883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5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0850" y="0"/>
            <a:ext cx="8385175" cy="1431925"/>
          </a:xfrm>
        </p:spPr>
        <p:txBody>
          <a:bodyPr/>
          <a:lstStyle/>
          <a:p>
            <a:r>
              <a:rPr lang="ru-RU" sz="3200"/>
              <a:t>Расчёт статей доходов: НДФЛ + налог с предприятий</a:t>
            </a:r>
          </a:p>
        </p:txBody>
      </p:sp>
      <p:sp>
        <p:nvSpPr>
          <p:cNvPr id="705539" name="AutoShape 3"/>
          <p:cNvSpPr>
            <a:spLocks noChangeArrowheads="1"/>
          </p:cNvSpPr>
          <p:nvPr/>
        </p:nvSpPr>
        <p:spPr bwMode="auto">
          <a:xfrm>
            <a:off x="4687888" y="1755775"/>
            <a:ext cx="4338637" cy="3808413"/>
          </a:xfrm>
          <a:prstGeom prst="flowChartAlternateProcess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endParaRPr lang="ru-RU" sz="1600"/>
          </a:p>
        </p:txBody>
      </p:sp>
      <p:sp>
        <p:nvSpPr>
          <p:cNvPr id="705540" name="Rectangle 4"/>
          <p:cNvSpPr>
            <a:spLocks noChangeArrowheads="1"/>
          </p:cNvSpPr>
          <p:nvPr/>
        </p:nvSpPr>
        <p:spPr bwMode="auto">
          <a:xfrm>
            <a:off x="4899025" y="4416425"/>
            <a:ext cx="2238375" cy="8382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>
                <a:solidFill>
                  <a:schemeClr val="bg1"/>
                </a:solidFill>
              </a:rPr>
              <a:t>Объём производства </a:t>
            </a:r>
          </a:p>
          <a:p>
            <a:r>
              <a:rPr lang="ru-RU" sz="1600" b="1">
                <a:solidFill>
                  <a:schemeClr val="bg1"/>
                </a:solidFill>
              </a:rPr>
              <a:t>по отраслям</a:t>
            </a:r>
          </a:p>
        </p:txBody>
      </p:sp>
      <p:sp>
        <p:nvSpPr>
          <p:cNvPr id="705541" name="Line 5"/>
          <p:cNvSpPr>
            <a:spLocks noChangeShapeType="1"/>
          </p:cNvSpPr>
          <p:nvPr/>
        </p:nvSpPr>
        <p:spPr bwMode="auto">
          <a:xfrm flipV="1">
            <a:off x="7483475" y="5254625"/>
            <a:ext cx="312738" cy="5095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5542" name="Line 6"/>
          <p:cNvSpPr>
            <a:spLocks noChangeShapeType="1"/>
          </p:cNvSpPr>
          <p:nvPr/>
        </p:nvSpPr>
        <p:spPr bwMode="auto">
          <a:xfrm>
            <a:off x="5856288" y="5280025"/>
            <a:ext cx="311150" cy="5270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5543" name="Text Box 7"/>
          <p:cNvSpPr txBox="1">
            <a:spLocks noChangeArrowheads="1"/>
          </p:cNvSpPr>
          <p:nvPr/>
        </p:nvSpPr>
        <p:spPr bwMode="auto">
          <a:xfrm>
            <a:off x="5243513" y="2578100"/>
            <a:ext cx="2859087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600" b="1"/>
              <a:t>имитационная модель МО</a:t>
            </a:r>
          </a:p>
        </p:txBody>
      </p:sp>
      <p:pic>
        <p:nvPicPr>
          <p:cNvPr id="705544" name="Picture 2" descr="H:\Структура агентной модели.JPG"/>
          <p:cNvPicPr>
            <a:picLocks noChangeAspect="1" noChangeArrowheads="1"/>
          </p:cNvPicPr>
          <p:nvPr/>
        </p:nvPicPr>
        <p:blipFill>
          <a:blip r:embed="rId2" cstate="print"/>
          <a:srcRect t="15021" b="15596"/>
          <a:stretch>
            <a:fillRect/>
          </a:stretch>
        </p:blipFill>
        <p:spPr bwMode="auto">
          <a:xfrm>
            <a:off x="4899025" y="3019425"/>
            <a:ext cx="3468688" cy="1350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05545" name="Rectangle 9"/>
          <p:cNvSpPr>
            <a:spLocks noChangeArrowheads="1"/>
          </p:cNvSpPr>
          <p:nvPr/>
        </p:nvSpPr>
        <p:spPr bwMode="auto">
          <a:xfrm>
            <a:off x="5151438" y="2127250"/>
            <a:ext cx="1184275" cy="34925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>
                <a:solidFill>
                  <a:schemeClr val="bg1"/>
                </a:solidFill>
              </a:rPr>
              <a:t>зарплата</a:t>
            </a:r>
          </a:p>
        </p:txBody>
      </p:sp>
      <p:sp>
        <p:nvSpPr>
          <p:cNvPr id="705546" name="Line 10"/>
          <p:cNvSpPr>
            <a:spLocks noChangeShapeType="1"/>
          </p:cNvSpPr>
          <p:nvPr/>
        </p:nvSpPr>
        <p:spPr bwMode="auto">
          <a:xfrm flipV="1">
            <a:off x="5802313" y="1490663"/>
            <a:ext cx="341312" cy="5476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5547" name="Line 11"/>
          <p:cNvSpPr>
            <a:spLocks noChangeShapeType="1"/>
          </p:cNvSpPr>
          <p:nvPr/>
        </p:nvSpPr>
        <p:spPr bwMode="auto">
          <a:xfrm>
            <a:off x="6951663" y="1490663"/>
            <a:ext cx="336550" cy="5651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5548" name="Oval 12"/>
          <p:cNvSpPr>
            <a:spLocks noChangeArrowheads="1"/>
          </p:cNvSpPr>
          <p:nvPr/>
        </p:nvSpPr>
        <p:spPr bwMode="auto">
          <a:xfrm>
            <a:off x="5280025" y="971550"/>
            <a:ext cx="2713038" cy="4508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Формула</a:t>
            </a:r>
          </a:p>
        </p:txBody>
      </p:sp>
      <p:sp>
        <p:nvSpPr>
          <p:cNvPr id="705549" name="Oval 13"/>
          <p:cNvSpPr>
            <a:spLocks noChangeArrowheads="1"/>
          </p:cNvSpPr>
          <p:nvPr/>
        </p:nvSpPr>
        <p:spPr bwMode="auto">
          <a:xfrm>
            <a:off x="5418138" y="5853113"/>
            <a:ext cx="3108325" cy="4508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Формула</a:t>
            </a:r>
          </a:p>
        </p:txBody>
      </p:sp>
      <p:sp>
        <p:nvSpPr>
          <p:cNvPr id="705550" name="Text Box 14"/>
          <p:cNvSpPr txBox="1">
            <a:spLocks noChangeArrowheads="1"/>
          </p:cNvSpPr>
          <p:nvPr/>
        </p:nvSpPr>
        <p:spPr bwMode="auto">
          <a:xfrm>
            <a:off x="742950" y="4329113"/>
            <a:ext cx="3078163" cy="825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600" b="1"/>
              <a:t>статистика межотраслевого </a:t>
            </a:r>
          </a:p>
          <a:p>
            <a:pPr algn="l"/>
            <a:r>
              <a:rPr lang="ru-RU" sz="1600" b="1"/>
              <a:t>баланса (Россия)</a:t>
            </a:r>
          </a:p>
          <a:p>
            <a:pPr algn="l"/>
            <a:r>
              <a:rPr lang="ru-RU" sz="1600" b="1"/>
              <a:t>и экспертная оценка</a:t>
            </a:r>
          </a:p>
        </p:txBody>
      </p:sp>
      <p:sp>
        <p:nvSpPr>
          <p:cNvPr id="705551" name="Rectangle 15"/>
          <p:cNvSpPr>
            <a:spLocks noChangeArrowheads="1"/>
          </p:cNvSpPr>
          <p:nvPr/>
        </p:nvSpPr>
        <p:spPr bwMode="auto">
          <a:xfrm>
            <a:off x="6804025" y="2120900"/>
            <a:ext cx="1016000" cy="349250"/>
          </a:xfrm>
          <a:prstGeom prst="rect">
            <a:avLst/>
          </a:prstGeom>
          <a:solidFill>
            <a:srgbClr val="0000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НДФЛ</a:t>
            </a:r>
          </a:p>
        </p:txBody>
      </p:sp>
      <p:sp>
        <p:nvSpPr>
          <p:cNvPr id="705552" name="Rectangle 16"/>
          <p:cNvSpPr>
            <a:spLocks noChangeArrowheads="1"/>
          </p:cNvSpPr>
          <p:nvPr/>
        </p:nvSpPr>
        <p:spPr bwMode="auto">
          <a:xfrm>
            <a:off x="7261225" y="4557713"/>
            <a:ext cx="1574800" cy="593725"/>
          </a:xfrm>
          <a:prstGeom prst="rect">
            <a:avLst/>
          </a:prstGeom>
          <a:solidFill>
            <a:srgbClr val="339966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Налог с предприятий</a:t>
            </a:r>
          </a:p>
        </p:txBody>
      </p:sp>
      <p:sp>
        <p:nvSpPr>
          <p:cNvPr id="705553" name="Text Box 17"/>
          <p:cNvSpPr txBox="1">
            <a:spLocks noChangeArrowheads="1"/>
          </p:cNvSpPr>
          <p:nvPr/>
        </p:nvSpPr>
        <p:spPr bwMode="auto">
          <a:xfrm>
            <a:off x="1101725" y="1168400"/>
            <a:ext cx="1924050" cy="825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r>
              <a:rPr lang="ru-RU" sz="1600" b="1"/>
              <a:t>бюджетный и налоговый кодекс</a:t>
            </a:r>
          </a:p>
        </p:txBody>
      </p:sp>
      <p:sp>
        <p:nvSpPr>
          <p:cNvPr id="705554" name="AutoShape 18"/>
          <p:cNvSpPr>
            <a:spLocks noChangeArrowheads="1"/>
          </p:cNvSpPr>
          <p:nvPr/>
        </p:nvSpPr>
        <p:spPr bwMode="auto">
          <a:xfrm rot="-617679">
            <a:off x="3317875" y="1403350"/>
            <a:ext cx="1833563" cy="469900"/>
          </a:xfrm>
          <a:prstGeom prst="rightArrow">
            <a:avLst>
              <a:gd name="adj1" fmla="val 50000"/>
              <a:gd name="adj2" fmla="val 97551"/>
            </a:avLst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ru-RU" sz="1200"/>
          </a:p>
        </p:txBody>
      </p:sp>
      <p:pic>
        <p:nvPicPr>
          <p:cNvPr id="705555" name="Picture 19" descr="MCj0397274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1989138"/>
            <a:ext cx="935038" cy="539750"/>
          </a:xfrm>
          <a:prstGeom prst="rect">
            <a:avLst/>
          </a:prstGeom>
          <a:noFill/>
        </p:spPr>
      </p:pic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1933575" y="5345113"/>
            <a:ext cx="1158875" cy="814387"/>
            <a:chOff x="2966" y="8349"/>
            <a:chExt cx="1621" cy="872"/>
          </a:xfrm>
        </p:grpSpPr>
        <p:pic>
          <p:nvPicPr>
            <p:cNvPr id="705557" name="Picture 21" descr="use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17" y="8349"/>
              <a:ext cx="500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05558" name="Text Box 22"/>
            <p:cNvSpPr txBox="1">
              <a:spLocks noChangeArrowheads="1"/>
            </p:cNvSpPr>
            <p:nvPr/>
          </p:nvSpPr>
          <p:spPr bwMode="auto">
            <a:xfrm>
              <a:off x="2966" y="8836"/>
              <a:ext cx="1621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ru-RU" sz="1600"/>
            </a:p>
          </p:txBody>
        </p:sp>
      </p:grpSp>
      <p:pic>
        <p:nvPicPr>
          <p:cNvPr id="705559" name="Picture 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6988" y="5262563"/>
            <a:ext cx="741362" cy="984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705560" name="AutoShape 24"/>
          <p:cNvSpPr>
            <a:spLocks noChangeArrowheads="1"/>
          </p:cNvSpPr>
          <p:nvPr/>
        </p:nvSpPr>
        <p:spPr bwMode="auto">
          <a:xfrm rot="347455">
            <a:off x="3384550" y="5564188"/>
            <a:ext cx="1857375" cy="469900"/>
          </a:xfrm>
          <a:prstGeom prst="rightArrow">
            <a:avLst>
              <a:gd name="adj1" fmla="val 50000"/>
              <a:gd name="adj2" fmla="val 98818"/>
            </a:avLst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ru-RU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3863" y="293688"/>
            <a:ext cx="8385175" cy="1431925"/>
          </a:xfrm>
        </p:spPr>
        <p:txBody>
          <a:bodyPr>
            <a:normAutofit fontScale="90000"/>
          </a:bodyPr>
          <a:lstStyle/>
          <a:p>
            <a:r>
              <a:rPr lang="ru-RU" sz="2800"/>
              <a:t>Расчёт статей доходов: </a:t>
            </a:r>
            <a:r>
              <a:rPr lang="ru-RU" altLang="zh-TW" sz="2800"/>
              <a:t>неналоговые доходы + налог </a:t>
            </a:r>
            <a:br>
              <a:rPr lang="ru-RU" altLang="zh-TW" sz="2800"/>
            </a:br>
            <a:r>
              <a:rPr lang="ru-RU" altLang="zh-TW" sz="2800"/>
              <a:t>на имущество </a:t>
            </a:r>
            <a:br>
              <a:rPr lang="ru-RU" altLang="zh-TW" sz="2800"/>
            </a:br>
            <a:r>
              <a:rPr lang="ru-RU" altLang="zh-TW" sz="2800"/>
              <a:t>физ. лиц</a:t>
            </a:r>
            <a:r>
              <a:rPr lang="ru-RU" altLang="zh-TW" sz="4000"/>
              <a:t> </a:t>
            </a:r>
            <a:endParaRPr lang="ru-RU" sz="4000"/>
          </a:p>
        </p:txBody>
      </p:sp>
      <p:sp>
        <p:nvSpPr>
          <p:cNvPr id="706563" name="AutoShape 3"/>
          <p:cNvSpPr>
            <a:spLocks noChangeArrowheads="1"/>
          </p:cNvSpPr>
          <p:nvPr/>
        </p:nvSpPr>
        <p:spPr bwMode="auto">
          <a:xfrm>
            <a:off x="2771775" y="2633663"/>
            <a:ext cx="5891213" cy="3187700"/>
          </a:xfrm>
          <a:prstGeom prst="flowChartAlternateProcess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endParaRPr lang="ru-RU" sz="1600"/>
          </a:p>
        </p:txBody>
      </p:sp>
      <p:sp>
        <p:nvSpPr>
          <p:cNvPr id="706564" name="Oval 4"/>
          <p:cNvSpPr>
            <a:spLocks noChangeArrowheads="1"/>
          </p:cNvSpPr>
          <p:nvPr/>
        </p:nvSpPr>
        <p:spPr bwMode="auto">
          <a:xfrm>
            <a:off x="4616450" y="846870"/>
            <a:ext cx="3576638" cy="151784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r>
              <a:rPr lang="ru-RU" sz="1200" b="1" dirty="0"/>
              <a:t>зависимость </a:t>
            </a:r>
            <a:r>
              <a:rPr lang="ru-RU" altLang="zh-TW" sz="1600" b="1" dirty="0"/>
              <a:t>неналоговых доходов + налога на имущество физических лиц</a:t>
            </a:r>
            <a:r>
              <a:rPr lang="ru-RU" sz="1200" b="1" dirty="0"/>
              <a:t>  от показателей СЭР </a:t>
            </a:r>
          </a:p>
        </p:txBody>
      </p:sp>
      <p:sp>
        <p:nvSpPr>
          <p:cNvPr id="706565" name="Rectangle 5"/>
          <p:cNvSpPr>
            <a:spLocks noChangeArrowheads="1"/>
          </p:cNvSpPr>
          <p:nvPr/>
        </p:nvSpPr>
        <p:spPr bwMode="auto">
          <a:xfrm>
            <a:off x="3065463" y="2836863"/>
            <a:ext cx="1409700" cy="593725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>
                <a:solidFill>
                  <a:schemeClr val="bg1"/>
                </a:solidFill>
              </a:rPr>
              <a:t>показатели </a:t>
            </a:r>
            <a:endParaRPr lang="en-US" sz="1600" b="1">
              <a:solidFill>
                <a:schemeClr val="bg1"/>
              </a:solidFill>
            </a:endParaRPr>
          </a:p>
          <a:p>
            <a:r>
              <a:rPr lang="ru-RU" sz="1600" b="1">
                <a:solidFill>
                  <a:schemeClr val="bg1"/>
                </a:solidFill>
              </a:rPr>
              <a:t>СЭР</a:t>
            </a:r>
          </a:p>
        </p:txBody>
      </p:sp>
      <p:sp>
        <p:nvSpPr>
          <p:cNvPr id="706566" name="Line 6"/>
          <p:cNvSpPr>
            <a:spLocks noChangeShapeType="1"/>
          </p:cNvSpPr>
          <p:nvPr/>
        </p:nvSpPr>
        <p:spPr bwMode="auto">
          <a:xfrm flipV="1">
            <a:off x="4648200" y="2049463"/>
            <a:ext cx="620713" cy="7000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6567" name="Line 7"/>
          <p:cNvSpPr>
            <a:spLocks noChangeShapeType="1"/>
          </p:cNvSpPr>
          <p:nvPr/>
        </p:nvSpPr>
        <p:spPr bwMode="auto">
          <a:xfrm>
            <a:off x="6675438" y="2212975"/>
            <a:ext cx="322262" cy="52387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6568" name="Text Box 8"/>
          <p:cNvSpPr txBox="1">
            <a:spLocks noChangeArrowheads="1"/>
          </p:cNvSpPr>
          <p:nvPr/>
        </p:nvSpPr>
        <p:spPr bwMode="auto">
          <a:xfrm>
            <a:off x="820738" y="3646488"/>
            <a:ext cx="1343025" cy="825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r>
              <a:rPr lang="ru-RU" sz="1600" b="1"/>
              <a:t>БД </a:t>
            </a:r>
          </a:p>
          <a:p>
            <a:r>
              <a:rPr lang="ru-RU" sz="1600" b="1"/>
              <a:t>Статистики города</a:t>
            </a:r>
          </a:p>
        </p:txBody>
      </p:sp>
      <p:sp>
        <p:nvSpPr>
          <p:cNvPr id="706569" name="AutoShape 9"/>
          <p:cNvSpPr>
            <a:spLocks noChangeArrowheads="1"/>
          </p:cNvSpPr>
          <p:nvPr/>
        </p:nvSpPr>
        <p:spPr bwMode="auto">
          <a:xfrm rot="-1681284">
            <a:off x="2543175" y="1795463"/>
            <a:ext cx="1603375" cy="835025"/>
          </a:xfrm>
          <a:prstGeom prst="rightArrow">
            <a:avLst>
              <a:gd name="adj1" fmla="val 50000"/>
              <a:gd name="adj2" fmla="val 48004"/>
            </a:avLst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>
            <a:spAutoFit/>
          </a:bodyPr>
          <a:lstStyle/>
          <a:p>
            <a:r>
              <a:rPr lang="ru-RU" sz="1200" b="1">
                <a:solidFill>
                  <a:schemeClr val="bg1"/>
                </a:solidFill>
              </a:rPr>
              <a:t>Регрессионный </a:t>
            </a:r>
          </a:p>
          <a:p>
            <a:r>
              <a:rPr lang="ru-RU" sz="1200" b="1">
                <a:solidFill>
                  <a:schemeClr val="bg1"/>
                </a:solidFill>
              </a:rPr>
              <a:t>анализ</a:t>
            </a:r>
            <a:endParaRPr lang="ru-RU" sz="1200" b="1"/>
          </a:p>
        </p:txBody>
      </p:sp>
      <p:sp>
        <p:nvSpPr>
          <p:cNvPr id="706570" name="Text Box 10"/>
          <p:cNvSpPr txBox="1">
            <a:spLocks noChangeArrowheads="1"/>
          </p:cNvSpPr>
          <p:nvPr/>
        </p:nvSpPr>
        <p:spPr bwMode="auto">
          <a:xfrm>
            <a:off x="4618038" y="3538538"/>
            <a:ext cx="2859087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600" b="1"/>
              <a:t>имитационная модель МО</a:t>
            </a:r>
          </a:p>
        </p:txBody>
      </p:sp>
      <p:pic>
        <p:nvPicPr>
          <p:cNvPr id="706571" name="Picture 2" descr="H:\Структура агентной модели.JPG"/>
          <p:cNvPicPr>
            <a:picLocks noChangeAspect="1" noChangeArrowheads="1"/>
          </p:cNvPicPr>
          <p:nvPr/>
        </p:nvPicPr>
        <p:blipFill>
          <a:blip r:embed="rId2" cstate="print"/>
          <a:srcRect t="15021" b="15596"/>
          <a:stretch>
            <a:fillRect/>
          </a:stretch>
        </p:blipFill>
        <p:spPr bwMode="auto">
          <a:xfrm>
            <a:off x="4491038" y="3986213"/>
            <a:ext cx="3748087" cy="172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06572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250" y="2262188"/>
            <a:ext cx="1552575" cy="1384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706573" name="Rectangle 13"/>
          <p:cNvSpPr>
            <a:spLocks noChangeArrowheads="1"/>
          </p:cNvSpPr>
          <p:nvPr/>
        </p:nvSpPr>
        <p:spPr bwMode="auto">
          <a:xfrm>
            <a:off x="5551488" y="2724150"/>
            <a:ext cx="2700337" cy="838200"/>
          </a:xfrm>
          <a:prstGeom prst="rect">
            <a:avLst/>
          </a:prstGeom>
          <a:solidFill>
            <a:srgbClr val="CC99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altLang="zh-TW" sz="1600" b="1"/>
              <a:t>неналоговые доходы + налог на имущество физ.</a:t>
            </a:r>
            <a:r>
              <a:rPr lang="en-US" altLang="zh-TW" sz="1600" b="1">
                <a:ea typeface="PMingLiU" charset="-120"/>
              </a:rPr>
              <a:t> </a:t>
            </a:r>
            <a:r>
              <a:rPr lang="ru-RU" altLang="zh-TW" sz="1600" b="1"/>
              <a:t>лиц</a:t>
            </a:r>
            <a:endParaRPr lang="ru-RU" sz="1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586" name="Rectangle 2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412750" y="-379413"/>
            <a:ext cx="8385175" cy="1431926"/>
          </a:xfrm>
        </p:spPr>
        <p:txBody>
          <a:bodyPr/>
          <a:lstStyle/>
          <a:p>
            <a:pPr algn="ctr"/>
            <a:r>
              <a:rPr lang="ru-RU" sz="2000"/>
              <a:t>Проверка адекватности модели (2006-2008), </a:t>
            </a:r>
            <a:br>
              <a:rPr lang="ru-RU" sz="2000"/>
            </a:br>
            <a:r>
              <a:rPr lang="ru-RU" sz="2000"/>
              <a:t>прогноз (2009-2011) БС</a:t>
            </a:r>
          </a:p>
        </p:txBody>
      </p:sp>
      <p:graphicFrame>
        <p:nvGraphicFramePr>
          <p:cNvPr id="707587" name="Chart 5"/>
          <p:cNvGraphicFramePr>
            <a:graphicFrameLocks/>
          </p:cNvGraphicFramePr>
          <p:nvPr>
            <p:ph sz="quarter" idx="1"/>
          </p:nvPr>
        </p:nvGraphicFramePr>
        <p:xfrm>
          <a:off x="765175" y="627063"/>
          <a:ext cx="3552825" cy="2513012"/>
        </p:xfrm>
        <a:graphic>
          <a:graphicData uri="http://schemas.openxmlformats.org/presentationml/2006/ole">
            <p:oleObj spid="_x0000_s4098" name="Диаграмма" r:id="rId3" imgW="4781645" imgH="3381451" progId="Excel.Sheet.8">
              <p:embed/>
            </p:oleObj>
          </a:graphicData>
        </a:graphic>
      </p:graphicFrame>
      <p:graphicFrame>
        <p:nvGraphicFramePr>
          <p:cNvPr id="707594" name="Object 10"/>
          <p:cNvGraphicFramePr>
            <a:graphicFrameLocks noChangeAspect="1"/>
          </p:cNvGraphicFramePr>
          <p:nvPr>
            <p:ph sz="quarter" idx="2"/>
          </p:nvPr>
        </p:nvGraphicFramePr>
        <p:xfrm>
          <a:off x="5095875" y="854075"/>
          <a:ext cx="3702050" cy="2058988"/>
        </p:xfrm>
        <a:graphic>
          <a:graphicData uri="http://schemas.openxmlformats.org/presentationml/2006/ole">
            <p:oleObj spid="_x0000_s4101" name="Диаграмма" r:id="rId4" imgW="6181777" imgH="3438366" progId="Excel.Sheet.8">
              <p:embed/>
            </p:oleObj>
          </a:graphicData>
        </a:graphic>
      </p:graphicFrame>
      <p:graphicFrame>
        <p:nvGraphicFramePr>
          <p:cNvPr id="707593" name="Object 9"/>
          <p:cNvGraphicFramePr>
            <a:graphicFrameLocks noChangeAspect="1"/>
          </p:cNvGraphicFramePr>
          <p:nvPr>
            <p:ph sz="quarter" idx="3"/>
          </p:nvPr>
        </p:nvGraphicFramePr>
        <p:xfrm>
          <a:off x="558800" y="3875088"/>
          <a:ext cx="3760788" cy="2032000"/>
        </p:xfrm>
        <a:graphic>
          <a:graphicData uri="http://schemas.openxmlformats.org/presentationml/2006/ole">
            <p:oleObj spid="_x0000_s4100" name="Диаграмма" r:id="rId5" imgW="6257739" imgH="3381508" progId="Excel.Sheet.8">
              <p:embed/>
            </p:oleObj>
          </a:graphicData>
        </a:graphic>
      </p:graphicFrame>
      <p:sp>
        <p:nvSpPr>
          <p:cNvPr id="707588" name="Text Box 4"/>
          <p:cNvSpPr txBox="1">
            <a:spLocks noChangeArrowheads="1"/>
          </p:cNvSpPr>
          <p:nvPr/>
        </p:nvSpPr>
        <p:spPr bwMode="auto">
          <a:xfrm>
            <a:off x="974725" y="3122613"/>
            <a:ext cx="334486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1,3%</a:t>
            </a:r>
          </a:p>
        </p:txBody>
      </p:sp>
      <p:sp>
        <p:nvSpPr>
          <p:cNvPr id="707589" name="Text Box 5"/>
          <p:cNvSpPr txBox="1">
            <a:spLocks noChangeArrowheads="1"/>
          </p:cNvSpPr>
          <p:nvPr/>
        </p:nvSpPr>
        <p:spPr bwMode="auto">
          <a:xfrm>
            <a:off x="701675" y="6294438"/>
            <a:ext cx="3617913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0,4%</a:t>
            </a:r>
          </a:p>
          <a:p>
            <a:pPr algn="l"/>
            <a:r>
              <a:rPr lang="ru-RU" sz="1400" b="1"/>
              <a:t>Среднее отклонение от прогноза: 0,4%</a:t>
            </a:r>
          </a:p>
        </p:txBody>
      </p:sp>
      <p:sp>
        <p:nvSpPr>
          <p:cNvPr id="707590" name="Text Box 6"/>
          <p:cNvSpPr txBox="1">
            <a:spLocks noChangeArrowheads="1"/>
          </p:cNvSpPr>
          <p:nvPr/>
        </p:nvSpPr>
        <p:spPr bwMode="auto">
          <a:xfrm>
            <a:off x="5095875" y="3062288"/>
            <a:ext cx="3568700" cy="730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14%</a:t>
            </a:r>
          </a:p>
          <a:p>
            <a:pPr algn="l"/>
            <a:r>
              <a:rPr lang="ru-RU" sz="1400" b="1"/>
              <a:t>Среднее отклонение от прогноза: 15%</a:t>
            </a:r>
          </a:p>
          <a:p>
            <a:pPr algn="l"/>
            <a:endParaRPr lang="ru-RU" sz="1400" b="1"/>
          </a:p>
        </p:txBody>
      </p:sp>
      <p:sp>
        <p:nvSpPr>
          <p:cNvPr id="707591" name="Text Box 7"/>
          <p:cNvSpPr txBox="1">
            <a:spLocks noChangeArrowheads="1"/>
          </p:cNvSpPr>
          <p:nvPr/>
        </p:nvSpPr>
        <p:spPr bwMode="auto">
          <a:xfrm>
            <a:off x="4927600" y="6350000"/>
            <a:ext cx="3568700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14%</a:t>
            </a:r>
          </a:p>
          <a:p>
            <a:pPr algn="l"/>
            <a:r>
              <a:rPr lang="ru-RU" sz="1400" b="1"/>
              <a:t>Среднее отклонение от прогноза: 11%</a:t>
            </a:r>
          </a:p>
        </p:txBody>
      </p:sp>
      <p:graphicFrame>
        <p:nvGraphicFramePr>
          <p:cNvPr id="707592" name="Object 8"/>
          <p:cNvGraphicFramePr>
            <a:graphicFrameLocks noChangeAspect="1"/>
          </p:cNvGraphicFramePr>
          <p:nvPr/>
        </p:nvGraphicFramePr>
        <p:xfrm>
          <a:off x="4927600" y="3532188"/>
          <a:ext cx="3870325" cy="2795587"/>
        </p:xfrm>
        <a:graphic>
          <a:graphicData uri="http://schemas.openxmlformats.org/presentationml/2006/ole">
            <p:oleObj spid="_x0000_s4099" name="Диаграмма" r:id="rId6" imgW="6086445" imgH="3343091" progId="Excel.Sheet.8">
              <p:embed/>
            </p:oleObj>
          </a:graphicData>
        </a:graphic>
      </p:graphicFrame>
      <p:sp>
        <p:nvSpPr>
          <p:cNvPr id="707595" name="Line 11"/>
          <p:cNvSpPr>
            <a:spLocks noChangeShapeType="1"/>
          </p:cNvSpPr>
          <p:nvPr/>
        </p:nvSpPr>
        <p:spPr bwMode="auto">
          <a:xfrm flipV="1">
            <a:off x="2379663" y="1189038"/>
            <a:ext cx="0" cy="142240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7596" name="Line 12"/>
          <p:cNvSpPr>
            <a:spLocks noChangeShapeType="1"/>
          </p:cNvSpPr>
          <p:nvPr/>
        </p:nvSpPr>
        <p:spPr bwMode="auto">
          <a:xfrm flipV="1">
            <a:off x="6564313" y="1052513"/>
            <a:ext cx="0" cy="142240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7597" name="Line 13"/>
          <p:cNvSpPr>
            <a:spLocks noChangeShapeType="1"/>
          </p:cNvSpPr>
          <p:nvPr/>
        </p:nvSpPr>
        <p:spPr bwMode="auto">
          <a:xfrm flipV="1">
            <a:off x="2349500" y="4225925"/>
            <a:ext cx="0" cy="142240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7598" name="Line 14"/>
          <p:cNvSpPr>
            <a:spLocks noChangeShapeType="1"/>
          </p:cNvSpPr>
          <p:nvPr/>
        </p:nvSpPr>
        <p:spPr bwMode="auto">
          <a:xfrm flipV="1">
            <a:off x="6664325" y="4214813"/>
            <a:ext cx="0" cy="1520825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374650"/>
            <a:ext cx="8385175" cy="1431925"/>
          </a:xfrm>
        </p:spPr>
        <p:txBody>
          <a:bodyPr/>
          <a:lstStyle/>
          <a:p>
            <a:pPr algn="ctr"/>
            <a:r>
              <a:rPr lang="ru-RU" sz="2000"/>
              <a:t>Проверка адекватности модели (2006-2008), </a:t>
            </a:r>
            <a:br>
              <a:rPr lang="ru-RU" sz="2000"/>
            </a:br>
            <a:r>
              <a:rPr lang="ru-RU" sz="2000"/>
              <a:t>прогноз (2009-2011) БС</a:t>
            </a:r>
          </a:p>
        </p:txBody>
      </p:sp>
      <p:graphicFrame>
        <p:nvGraphicFramePr>
          <p:cNvPr id="708611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661988" y="3878263"/>
          <a:ext cx="3635375" cy="2252662"/>
        </p:xfrm>
        <a:graphic>
          <a:graphicData uri="http://schemas.openxmlformats.org/presentationml/2006/ole">
            <p:oleObj spid="_x0000_s3074" name="Диаграмма" r:id="rId3" imgW="4781420" imgH="2962373" progId="Excel.Sheet.8">
              <p:embed/>
            </p:oleObj>
          </a:graphicData>
        </a:graphic>
      </p:graphicFrame>
      <p:graphicFrame>
        <p:nvGraphicFramePr>
          <p:cNvPr id="708612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5156200" y="836613"/>
          <a:ext cx="3455988" cy="2095500"/>
        </p:xfrm>
        <a:graphic>
          <a:graphicData uri="http://schemas.openxmlformats.org/presentationml/2006/ole">
            <p:oleObj spid="_x0000_s3075" name="Диаграмма" r:id="rId4" imgW="4838724" imgH="2933700" progId="Excel.Sheet.8">
              <p:embed/>
            </p:oleObj>
          </a:graphicData>
        </a:graphic>
      </p:graphicFrame>
      <p:graphicFrame>
        <p:nvGraphicFramePr>
          <p:cNvPr id="708618" name="Object 10"/>
          <p:cNvGraphicFramePr>
            <a:graphicFrameLocks noChangeAspect="1"/>
          </p:cNvGraphicFramePr>
          <p:nvPr>
            <p:ph sz="quarter" idx="3"/>
          </p:nvPr>
        </p:nvGraphicFramePr>
        <p:xfrm>
          <a:off x="493713" y="906463"/>
          <a:ext cx="4052887" cy="1955800"/>
        </p:xfrm>
        <a:graphic>
          <a:graphicData uri="http://schemas.openxmlformats.org/presentationml/2006/ole">
            <p:oleObj spid="_x0000_s3077" name="Диаграмма" r:id="rId5" imgW="6296100" imgH="3038440" progId="Excel.Sheet.8">
              <p:embed/>
            </p:oleObj>
          </a:graphicData>
        </a:graphic>
      </p:graphicFrame>
      <p:graphicFrame>
        <p:nvGraphicFramePr>
          <p:cNvPr id="708613" name="Chart 4"/>
          <p:cNvGraphicFramePr>
            <a:graphicFrameLocks/>
          </p:cNvGraphicFramePr>
          <p:nvPr/>
        </p:nvGraphicFramePr>
        <p:xfrm>
          <a:off x="4929188" y="3619500"/>
          <a:ext cx="3817937" cy="2879725"/>
        </p:xfrm>
        <a:graphic>
          <a:graphicData uri="http://schemas.openxmlformats.org/presentationml/2006/ole">
            <p:oleObj spid="_x0000_s3076" name="Диаграмма" r:id="rId6" imgW="4809982" imgH="3086100" progId="Excel.Sheet.8">
              <p:embed/>
            </p:oleObj>
          </a:graphicData>
        </a:graphic>
      </p:graphicFrame>
      <p:sp>
        <p:nvSpPr>
          <p:cNvPr id="708614" name="Text Box 6"/>
          <p:cNvSpPr txBox="1">
            <a:spLocks noChangeArrowheads="1"/>
          </p:cNvSpPr>
          <p:nvPr/>
        </p:nvSpPr>
        <p:spPr bwMode="auto">
          <a:xfrm>
            <a:off x="679450" y="3074988"/>
            <a:ext cx="3617913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1,9%</a:t>
            </a:r>
          </a:p>
          <a:p>
            <a:pPr algn="l"/>
            <a:r>
              <a:rPr lang="ru-RU" sz="1400" b="1"/>
              <a:t>Среднее отклонение от прогноза: 7,5%</a:t>
            </a:r>
          </a:p>
        </p:txBody>
      </p:sp>
      <p:sp>
        <p:nvSpPr>
          <p:cNvPr id="708615" name="Text Box 7"/>
          <p:cNvSpPr txBox="1">
            <a:spLocks noChangeArrowheads="1"/>
          </p:cNvSpPr>
          <p:nvPr/>
        </p:nvSpPr>
        <p:spPr bwMode="auto">
          <a:xfrm>
            <a:off x="952500" y="6462713"/>
            <a:ext cx="334486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0,3%</a:t>
            </a:r>
          </a:p>
        </p:txBody>
      </p:sp>
      <p:sp>
        <p:nvSpPr>
          <p:cNvPr id="708616" name="Text Box 8"/>
          <p:cNvSpPr txBox="1">
            <a:spLocks noChangeArrowheads="1"/>
          </p:cNvSpPr>
          <p:nvPr/>
        </p:nvSpPr>
        <p:spPr bwMode="auto">
          <a:xfrm>
            <a:off x="5156200" y="3157538"/>
            <a:ext cx="334486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0,9%</a:t>
            </a:r>
          </a:p>
        </p:txBody>
      </p:sp>
      <p:sp>
        <p:nvSpPr>
          <p:cNvPr id="708617" name="Text Box 9"/>
          <p:cNvSpPr txBox="1">
            <a:spLocks noChangeArrowheads="1"/>
          </p:cNvSpPr>
          <p:nvPr/>
        </p:nvSpPr>
        <p:spPr bwMode="auto">
          <a:xfrm>
            <a:off x="5267325" y="6470650"/>
            <a:ext cx="334486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0,7%</a:t>
            </a:r>
          </a:p>
        </p:txBody>
      </p:sp>
      <p:sp>
        <p:nvSpPr>
          <p:cNvPr id="708619" name="Line 11"/>
          <p:cNvSpPr>
            <a:spLocks noChangeShapeType="1"/>
          </p:cNvSpPr>
          <p:nvPr/>
        </p:nvSpPr>
        <p:spPr bwMode="auto">
          <a:xfrm flipV="1">
            <a:off x="2262188" y="1057275"/>
            <a:ext cx="0" cy="142240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8620" name="Line 12"/>
          <p:cNvSpPr>
            <a:spLocks noChangeShapeType="1"/>
          </p:cNvSpPr>
          <p:nvPr/>
        </p:nvSpPr>
        <p:spPr bwMode="auto">
          <a:xfrm flipH="1" flipV="1">
            <a:off x="6794500" y="1519238"/>
            <a:ext cx="7938" cy="1081087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8621" name="Line 13"/>
          <p:cNvSpPr>
            <a:spLocks noChangeShapeType="1"/>
          </p:cNvSpPr>
          <p:nvPr/>
        </p:nvSpPr>
        <p:spPr bwMode="auto">
          <a:xfrm flipV="1">
            <a:off x="2420938" y="4384675"/>
            <a:ext cx="0" cy="142240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8622" name="Line 14"/>
          <p:cNvSpPr>
            <a:spLocks noChangeShapeType="1"/>
          </p:cNvSpPr>
          <p:nvPr/>
        </p:nvSpPr>
        <p:spPr bwMode="auto">
          <a:xfrm flipV="1">
            <a:off x="6743700" y="4460875"/>
            <a:ext cx="0" cy="142240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4113219"/>
          </a:xfrm>
        </p:spPr>
        <p:txBody>
          <a:bodyPr>
            <a:normAutofit/>
          </a:bodyPr>
          <a:lstStyle/>
          <a:p>
            <a:r>
              <a:rPr lang="ru-RU" dirty="0" smtClean="0"/>
              <a:t>Прогноз развития МО в условиях кризиса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21575" y="3770313"/>
            <a:ext cx="1622425" cy="381000"/>
          </a:xfrm>
        </p:spPr>
        <p:txBody>
          <a:bodyPr>
            <a:normAutofit fontScale="90000"/>
          </a:bodyPr>
          <a:lstStyle/>
          <a:p>
            <a:r>
              <a:rPr lang="ru-RU" altLang="zh-TW" sz="1600" b="1" smtClean="0">
                <a:solidFill>
                  <a:srgbClr val="CC0000"/>
                </a:solidFill>
                <a:latin typeface="Arial" charset="0"/>
              </a:rPr>
              <a:t>Доходы бюджета</a:t>
            </a:r>
            <a:endParaRPr lang="ru-RU" sz="1600" b="1" smtClean="0">
              <a:solidFill>
                <a:srgbClr val="CC0000"/>
              </a:solidFill>
              <a:latin typeface="Arial" charset="0"/>
            </a:endParaRPr>
          </a:p>
        </p:txBody>
      </p:sp>
      <p:pic>
        <p:nvPicPr>
          <p:cNvPr id="2051" name="Picture 6"/>
          <p:cNvPicPr>
            <a:picLocks noChangeAspect="1" noChangeArrowheads="1"/>
          </p:cNvPicPr>
          <p:nvPr/>
        </p:nvPicPr>
        <p:blipFill>
          <a:blip r:embed="rId2" cstate="print"/>
          <a:srcRect l="4297" t="16756" r="52403" b="60387"/>
          <a:stretch>
            <a:fillRect/>
          </a:stretch>
        </p:blipFill>
        <p:spPr bwMode="auto">
          <a:xfrm>
            <a:off x="5007170" y="4322764"/>
            <a:ext cx="4001632" cy="2033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052" name="Picture 7"/>
          <p:cNvPicPr>
            <a:picLocks noChangeAspect="1" noChangeArrowheads="1"/>
          </p:cNvPicPr>
          <p:nvPr/>
        </p:nvPicPr>
        <p:blipFill>
          <a:blip r:embed="rId3" cstate="print"/>
          <a:srcRect l="6961" t="16756" r="47310" b="55635"/>
          <a:stretch>
            <a:fillRect/>
          </a:stretch>
        </p:blipFill>
        <p:spPr bwMode="auto">
          <a:xfrm>
            <a:off x="5096498" y="922338"/>
            <a:ext cx="3812112" cy="221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053" name="Rectangle 8"/>
          <p:cNvSpPr>
            <a:spLocks noChangeArrowheads="1"/>
          </p:cNvSpPr>
          <p:nvPr/>
        </p:nvSpPr>
        <p:spPr bwMode="auto">
          <a:xfrm>
            <a:off x="5782146" y="709613"/>
            <a:ext cx="2845949" cy="3715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altLang="zh-TW"/>
              <a:t>Средняя заработная плата</a:t>
            </a:r>
            <a:endParaRPr lang="ru-RU"/>
          </a:p>
        </p:txBody>
      </p:sp>
      <p:pic>
        <p:nvPicPr>
          <p:cNvPr id="2054" name="Picture 9"/>
          <p:cNvPicPr>
            <a:picLocks noChangeAspect="1" noChangeArrowheads="1"/>
          </p:cNvPicPr>
          <p:nvPr/>
        </p:nvPicPr>
        <p:blipFill>
          <a:blip r:embed="rId4" cstate="print"/>
          <a:srcRect l="6322" t="16756" r="45912" b="55370"/>
          <a:stretch>
            <a:fillRect/>
          </a:stretch>
        </p:blipFill>
        <p:spPr bwMode="auto">
          <a:xfrm>
            <a:off x="485266" y="954089"/>
            <a:ext cx="3849534" cy="2162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055" name="Rectangle 10"/>
          <p:cNvSpPr>
            <a:spLocks noChangeArrowheads="1"/>
          </p:cNvSpPr>
          <p:nvPr/>
        </p:nvSpPr>
        <p:spPr bwMode="auto">
          <a:xfrm>
            <a:off x="1452177" y="709613"/>
            <a:ext cx="2572220" cy="3715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altLang="zh-TW"/>
              <a:t>Количество работников</a:t>
            </a:r>
            <a:endParaRPr lang="ru-RU"/>
          </a:p>
        </p:txBody>
      </p:sp>
      <p:pic>
        <p:nvPicPr>
          <p:cNvPr id="2056" name="Picture 11"/>
          <p:cNvPicPr>
            <a:picLocks noChangeAspect="1" noChangeArrowheads="1"/>
          </p:cNvPicPr>
          <p:nvPr/>
        </p:nvPicPr>
        <p:blipFill>
          <a:blip r:embed="rId5" cstate="print"/>
          <a:srcRect b="17519"/>
          <a:stretch>
            <a:fillRect/>
          </a:stretch>
        </p:blipFill>
        <p:spPr bwMode="auto">
          <a:xfrm>
            <a:off x="459916" y="4167189"/>
            <a:ext cx="3924375" cy="22240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057" name="Rectangle 12"/>
          <p:cNvSpPr>
            <a:spLocks noChangeArrowheads="1"/>
          </p:cNvSpPr>
          <p:nvPr/>
        </p:nvSpPr>
        <p:spPr bwMode="auto">
          <a:xfrm>
            <a:off x="1592203" y="3721100"/>
            <a:ext cx="2286437" cy="3715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altLang="zh-TW"/>
              <a:t>Объём производства</a:t>
            </a:r>
            <a:endParaRPr lang="ru-RU"/>
          </a:p>
        </p:txBody>
      </p:sp>
      <p:sp>
        <p:nvSpPr>
          <p:cNvPr id="2058" name="Text Box 13"/>
          <p:cNvSpPr txBox="1">
            <a:spLocks noChangeArrowheads="1"/>
          </p:cNvSpPr>
          <p:nvPr/>
        </p:nvSpPr>
        <p:spPr bwMode="auto">
          <a:xfrm>
            <a:off x="4677624" y="1677988"/>
            <a:ext cx="457474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руб.</a:t>
            </a:r>
          </a:p>
        </p:txBody>
      </p:sp>
      <p:sp>
        <p:nvSpPr>
          <p:cNvPr id="2059" name="Text Box 14"/>
          <p:cNvSpPr txBox="1">
            <a:spLocks noChangeArrowheads="1"/>
          </p:cNvSpPr>
          <p:nvPr/>
        </p:nvSpPr>
        <p:spPr bwMode="auto">
          <a:xfrm>
            <a:off x="4573811" y="5232400"/>
            <a:ext cx="457474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руб.</a:t>
            </a:r>
          </a:p>
        </p:txBody>
      </p:sp>
      <p:sp>
        <p:nvSpPr>
          <p:cNvPr id="2060" name="Text Box 15"/>
          <p:cNvSpPr txBox="1">
            <a:spLocks noChangeArrowheads="1"/>
          </p:cNvSpPr>
          <p:nvPr/>
        </p:nvSpPr>
        <p:spPr bwMode="auto">
          <a:xfrm>
            <a:off x="137612" y="5248275"/>
            <a:ext cx="457474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руб.</a:t>
            </a:r>
          </a:p>
        </p:txBody>
      </p:sp>
      <p:sp>
        <p:nvSpPr>
          <p:cNvPr id="2061" name="Text Box 16"/>
          <p:cNvSpPr txBox="1">
            <a:spLocks noChangeArrowheads="1"/>
          </p:cNvSpPr>
          <p:nvPr/>
        </p:nvSpPr>
        <p:spPr bwMode="auto">
          <a:xfrm>
            <a:off x="1476319" y="4522789"/>
            <a:ext cx="1218260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благоприятный</a:t>
            </a:r>
          </a:p>
        </p:txBody>
      </p:sp>
      <p:sp>
        <p:nvSpPr>
          <p:cNvPr id="2062" name="Text Box 17"/>
          <p:cNvSpPr txBox="1">
            <a:spLocks noChangeArrowheads="1"/>
          </p:cNvSpPr>
          <p:nvPr/>
        </p:nvSpPr>
        <p:spPr bwMode="auto">
          <a:xfrm>
            <a:off x="6687493" y="5151439"/>
            <a:ext cx="784487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sz="1200"/>
              <a:t>V</a:t>
            </a:r>
            <a:r>
              <a:rPr lang="ru-RU" sz="1200"/>
              <a:t>-кризис</a:t>
            </a:r>
          </a:p>
        </p:txBody>
      </p:sp>
      <p:sp>
        <p:nvSpPr>
          <p:cNvPr id="2063" name="Text Box 18"/>
          <p:cNvSpPr txBox="1">
            <a:spLocks noChangeArrowheads="1"/>
          </p:cNvSpPr>
          <p:nvPr/>
        </p:nvSpPr>
        <p:spPr bwMode="auto">
          <a:xfrm>
            <a:off x="5684370" y="4565650"/>
            <a:ext cx="1218260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благоприятный</a:t>
            </a:r>
          </a:p>
        </p:txBody>
      </p:sp>
      <p:sp>
        <p:nvSpPr>
          <p:cNvPr id="2064" name="Text Box 19"/>
          <p:cNvSpPr txBox="1">
            <a:spLocks noChangeArrowheads="1"/>
          </p:cNvSpPr>
          <p:nvPr/>
        </p:nvSpPr>
        <p:spPr bwMode="auto">
          <a:xfrm>
            <a:off x="5546757" y="1184275"/>
            <a:ext cx="1218260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благоприятный</a:t>
            </a:r>
          </a:p>
        </p:txBody>
      </p:sp>
      <p:sp>
        <p:nvSpPr>
          <p:cNvPr id="2065" name="Text Box 20"/>
          <p:cNvSpPr txBox="1">
            <a:spLocks noChangeArrowheads="1"/>
          </p:cNvSpPr>
          <p:nvPr/>
        </p:nvSpPr>
        <p:spPr bwMode="auto">
          <a:xfrm>
            <a:off x="1539090" y="1544639"/>
            <a:ext cx="1218260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благоприятный</a:t>
            </a:r>
          </a:p>
        </p:txBody>
      </p:sp>
      <p:sp>
        <p:nvSpPr>
          <p:cNvPr id="2066" name="Text Box 21"/>
          <p:cNvSpPr txBox="1">
            <a:spLocks noChangeArrowheads="1"/>
          </p:cNvSpPr>
          <p:nvPr/>
        </p:nvSpPr>
        <p:spPr bwMode="auto">
          <a:xfrm>
            <a:off x="1984520" y="5675314"/>
            <a:ext cx="784487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sz="1200"/>
              <a:t>V</a:t>
            </a:r>
            <a:r>
              <a:rPr lang="ru-RU" sz="1200"/>
              <a:t>-кризис</a:t>
            </a:r>
          </a:p>
        </p:txBody>
      </p:sp>
      <p:sp>
        <p:nvSpPr>
          <p:cNvPr id="2067" name="Text Box 22"/>
          <p:cNvSpPr txBox="1">
            <a:spLocks noChangeArrowheads="1"/>
          </p:cNvSpPr>
          <p:nvPr/>
        </p:nvSpPr>
        <p:spPr bwMode="auto">
          <a:xfrm>
            <a:off x="6851662" y="1812925"/>
            <a:ext cx="784487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sz="1200"/>
              <a:t>V</a:t>
            </a:r>
            <a:r>
              <a:rPr lang="ru-RU" sz="1200"/>
              <a:t>-кризис</a:t>
            </a:r>
          </a:p>
        </p:txBody>
      </p:sp>
      <p:sp>
        <p:nvSpPr>
          <p:cNvPr id="2068" name="Text Box 23"/>
          <p:cNvSpPr txBox="1">
            <a:spLocks noChangeArrowheads="1"/>
          </p:cNvSpPr>
          <p:nvPr/>
        </p:nvSpPr>
        <p:spPr bwMode="auto">
          <a:xfrm>
            <a:off x="3020236" y="3040064"/>
            <a:ext cx="943185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время, мес.</a:t>
            </a:r>
          </a:p>
        </p:txBody>
      </p:sp>
      <p:sp>
        <p:nvSpPr>
          <p:cNvPr id="2069" name="Text Box 24"/>
          <p:cNvSpPr txBox="1">
            <a:spLocks noChangeArrowheads="1"/>
          </p:cNvSpPr>
          <p:nvPr/>
        </p:nvSpPr>
        <p:spPr bwMode="auto">
          <a:xfrm>
            <a:off x="8145704" y="3101975"/>
            <a:ext cx="943185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время, мес.</a:t>
            </a:r>
          </a:p>
        </p:txBody>
      </p:sp>
      <p:sp>
        <p:nvSpPr>
          <p:cNvPr id="2070" name="Text Box 25"/>
          <p:cNvSpPr txBox="1">
            <a:spLocks noChangeArrowheads="1"/>
          </p:cNvSpPr>
          <p:nvPr/>
        </p:nvSpPr>
        <p:spPr bwMode="auto">
          <a:xfrm>
            <a:off x="2986436" y="6416675"/>
            <a:ext cx="943185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время, мес.</a:t>
            </a:r>
          </a:p>
        </p:txBody>
      </p:sp>
      <p:sp>
        <p:nvSpPr>
          <p:cNvPr id="2071" name="Text Box 26"/>
          <p:cNvSpPr txBox="1">
            <a:spLocks noChangeArrowheads="1"/>
          </p:cNvSpPr>
          <p:nvPr/>
        </p:nvSpPr>
        <p:spPr bwMode="auto">
          <a:xfrm>
            <a:off x="8136047" y="6394450"/>
            <a:ext cx="943185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время, мес.</a:t>
            </a:r>
          </a:p>
        </p:txBody>
      </p:sp>
      <p:sp>
        <p:nvSpPr>
          <p:cNvPr id="2072" name="Rectangle 27"/>
          <p:cNvSpPr>
            <a:spLocks noChangeArrowheads="1"/>
          </p:cNvSpPr>
          <p:nvPr/>
        </p:nvSpPr>
        <p:spPr bwMode="gray">
          <a:xfrm>
            <a:off x="601151" y="114300"/>
            <a:ext cx="8379887" cy="381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80000" tIns="0" rIns="0" bIns="0" anchor="ctr"/>
          <a:lstStyle/>
          <a:p>
            <a:pPr eaLnBrk="0" hangingPunct="0">
              <a:lnSpc>
                <a:spcPct val="90000"/>
              </a:lnSpc>
            </a:pPr>
            <a:r>
              <a:rPr lang="ru-RU" sz="2200" dirty="0">
                <a:latin typeface="Arial Black" pitchFamily="34" charset="0"/>
              </a:rPr>
              <a:t>Прогноз при двух сценариях</a:t>
            </a:r>
          </a:p>
        </p:txBody>
      </p:sp>
      <p:sp>
        <p:nvSpPr>
          <p:cNvPr id="2073" name="Text Box 28"/>
          <p:cNvSpPr txBox="1">
            <a:spLocks noChangeArrowheads="1"/>
          </p:cNvSpPr>
          <p:nvPr/>
        </p:nvSpPr>
        <p:spPr bwMode="auto">
          <a:xfrm>
            <a:off x="2543421" y="2413000"/>
            <a:ext cx="784487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sz="1200"/>
              <a:t>V</a:t>
            </a:r>
            <a:r>
              <a:rPr lang="ru-RU" sz="1200"/>
              <a:t>-кризис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6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257175"/>
            <a:ext cx="8385175" cy="143192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Налог </a:t>
            </a:r>
            <a:r>
              <a:rPr lang="ru-RU" sz="2800" dirty="0"/>
              <a:t>с </a:t>
            </a:r>
            <a:r>
              <a:rPr lang="ru-RU" sz="2800" dirty="0" smtClean="0"/>
              <a:t>отраслей в условиях кризиса</a:t>
            </a:r>
            <a:endParaRPr lang="ru-RU" sz="2800" dirty="0"/>
          </a:p>
        </p:txBody>
      </p:sp>
      <p:pic>
        <p:nvPicPr>
          <p:cNvPr id="711683" name="Picture 3"/>
          <p:cNvPicPr>
            <a:picLocks noChangeAspect="1" noChangeArrowheads="1"/>
          </p:cNvPicPr>
          <p:nvPr/>
        </p:nvPicPr>
        <p:blipFill>
          <a:blip r:embed="rId2" cstate="print"/>
          <a:srcRect l="4277" t="19489" r="54779" b="39453"/>
          <a:stretch>
            <a:fillRect/>
          </a:stretch>
        </p:blipFill>
        <p:spPr bwMode="auto">
          <a:xfrm>
            <a:off x="603250" y="755650"/>
            <a:ext cx="8239125" cy="5670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711684" name="Text Box 4"/>
          <p:cNvSpPr txBox="1">
            <a:spLocks noChangeArrowheads="1"/>
          </p:cNvSpPr>
          <p:nvPr/>
        </p:nvSpPr>
        <p:spPr bwMode="auto">
          <a:xfrm>
            <a:off x="4608513" y="3702050"/>
            <a:ext cx="35544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l"/>
            <a:r>
              <a:rPr lang="ru-RU" sz="1200" b="1">
                <a:solidFill>
                  <a:srgbClr val="463EEE"/>
                </a:solidFill>
              </a:rPr>
              <a:t>Кризис </a:t>
            </a:r>
            <a:r>
              <a:rPr lang="en-US" sz="1200" b="1">
                <a:solidFill>
                  <a:srgbClr val="463EEE"/>
                </a:solidFill>
              </a:rPr>
              <a:t>V-</a:t>
            </a:r>
            <a:r>
              <a:rPr lang="ru-RU" sz="1200" b="1">
                <a:solidFill>
                  <a:srgbClr val="463EEE"/>
                </a:solidFill>
              </a:rPr>
              <a:t>типа: м</a:t>
            </a:r>
            <a:r>
              <a:rPr lang="en-US" sz="1200" b="1">
                <a:solidFill>
                  <a:srgbClr val="463EEE"/>
                </a:solidFill>
              </a:rPr>
              <a:t>еталлургическое производство</a:t>
            </a:r>
            <a:endParaRPr lang="ru-RU" sz="1200" b="1">
              <a:solidFill>
                <a:srgbClr val="463EEE"/>
              </a:solidFill>
            </a:endParaRPr>
          </a:p>
        </p:txBody>
      </p:sp>
      <p:sp>
        <p:nvSpPr>
          <p:cNvPr id="711685" name="Text Box 5"/>
          <p:cNvSpPr txBox="1">
            <a:spLocks noChangeArrowheads="1"/>
          </p:cNvSpPr>
          <p:nvPr/>
        </p:nvSpPr>
        <p:spPr bwMode="auto">
          <a:xfrm>
            <a:off x="4140200" y="1549400"/>
            <a:ext cx="5446713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l"/>
            <a:r>
              <a:rPr lang="ru-RU" sz="1200" b="1">
                <a:solidFill>
                  <a:srgbClr val="CC3399"/>
                </a:solidFill>
              </a:rPr>
              <a:t>Благоприятный прогноз: м</a:t>
            </a:r>
            <a:r>
              <a:rPr lang="en-US" sz="1200" b="1">
                <a:solidFill>
                  <a:srgbClr val="CC3399"/>
                </a:solidFill>
              </a:rPr>
              <a:t>еталлургическое производство</a:t>
            </a:r>
            <a:endParaRPr lang="ru-RU" sz="1200" b="1">
              <a:solidFill>
                <a:srgbClr val="CC3399"/>
              </a:solidFill>
            </a:endParaRPr>
          </a:p>
        </p:txBody>
      </p:sp>
      <p:sp>
        <p:nvSpPr>
          <p:cNvPr id="711686" name="Rectangle 6"/>
          <p:cNvSpPr>
            <a:spLocks noChangeArrowheads="1"/>
          </p:cNvSpPr>
          <p:nvPr/>
        </p:nvSpPr>
        <p:spPr bwMode="auto">
          <a:xfrm>
            <a:off x="3848100" y="1174750"/>
            <a:ext cx="3519488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l"/>
            <a:r>
              <a:rPr lang="ru-RU" sz="1200" b="1">
                <a:solidFill>
                  <a:schemeClr val="bg1"/>
                </a:solidFill>
              </a:rPr>
              <a:t>Благоприятный прогноз: торговля</a:t>
            </a:r>
          </a:p>
        </p:txBody>
      </p:sp>
      <p:sp>
        <p:nvSpPr>
          <p:cNvPr id="711687" name="Rectangle 7"/>
          <p:cNvSpPr>
            <a:spLocks noChangeArrowheads="1"/>
          </p:cNvSpPr>
          <p:nvPr/>
        </p:nvSpPr>
        <p:spPr bwMode="auto">
          <a:xfrm>
            <a:off x="3240088" y="2559050"/>
            <a:ext cx="3192462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l"/>
            <a:r>
              <a:rPr lang="ru-RU" sz="1200" b="1">
                <a:solidFill>
                  <a:srgbClr val="EA9A42"/>
                </a:solidFill>
              </a:rPr>
              <a:t>Кризис </a:t>
            </a:r>
            <a:r>
              <a:rPr lang="en-US" sz="1200" b="1">
                <a:solidFill>
                  <a:srgbClr val="EA9A42"/>
                </a:solidFill>
              </a:rPr>
              <a:t>V-</a:t>
            </a:r>
            <a:r>
              <a:rPr lang="ru-RU" sz="1200" b="1">
                <a:solidFill>
                  <a:srgbClr val="EA9A42"/>
                </a:solidFill>
              </a:rPr>
              <a:t>типа: торговля</a:t>
            </a:r>
          </a:p>
        </p:txBody>
      </p:sp>
      <p:sp>
        <p:nvSpPr>
          <p:cNvPr id="711688" name="Text Box 8"/>
          <p:cNvSpPr txBox="1">
            <a:spLocks noChangeArrowheads="1"/>
          </p:cNvSpPr>
          <p:nvPr/>
        </p:nvSpPr>
        <p:spPr bwMode="auto">
          <a:xfrm>
            <a:off x="1322388" y="755650"/>
            <a:ext cx="471487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200">
                <a:solidFill>
                  <a:srgbClr val="333333"/>
                </a:solidFill>
              </a:rPr>
              <a:t>руб.</a:t>
            </a:r>
          </a:p>
        </p:txBody>
      </p:sp>
      <p:sp>
        <p:nvSpPr>
          <p:cNvPr id="711689" name="Text Box 9"/>
          <p:cNvSpPr txBox="1">
            <a:spLocks noChangeArrowheads="1"/>
          </p:cNvSpPr>
          <p:nvPr/>
        </p:nvSpPr>
        <p:spPr bwMode="auto">
          <a:xfrm>
            <a:off x="7878763" y="4418013"/>
            <a:ext cx="488950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200">
                <a:solidFill>
                  <a:srgbClr val="333333"/>
                </a:solidFill>
              </a:rPr>
              <a:t>мес.</a:t>
            </a:r>
          </a:p>
        </p:txBody>
      </p:sp>
      <p:sp>
        <p:nvSpPr>
          <p:cNvPr id="711690" name="Text Box 10"/>
          <p:cNvSpPr txBox="1">
            <a:spLocks noChangeArrowheads="1"/>
          </p:cNvSpPr>
          <p:nvPr/>
        </p:nvSpPr>
        <p:spPr bwMode="auto">
          <a:xfrm>
            <a:off x="1235075" y="801688"/>
            <a:ext cx="3373438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l"/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474" name="Title 1"/>
          <p:cNvSpPr>
            <a:spLocks noGrp="1"/>
          </p:cNvSpPr>
          <p:nvPr>
            <p:ph type="title" idx="4294967295"/>
          </p:nvPr>
        </p:nvSpPr>
        <p:spPr>
          <a:xfrm>
            <a:off x="641350" y="500063"/>
            <a:ext cx="8502650" cy="500062"/>
          </a:xfrm>
        </p:spPr>
        <p:txBody>
          <a:bodyPr anchor="b">
            <a:normAutofit fontScale="90000"/>
          </a:bodyPr>
          <a:lstStyle/>
          <a:p>
            <a:r>
              <a:rPr lang="ru-RU" sz="2000" b="0" dirty="0" smtClean="0">
                <a:latin typeface="Arial" charset="0"/>
                <a:cs typeface="Arial" charset="0"/>
              </a:rPr>
              <a:t/>
            </a:r>
            <a:br>
              <a:rPr lang="ru-RU" sz="2000" b="0" dirty="0" smtClean="0">
                <a:latin typeface="Arial" charset="0"/>
                <a:cs typeface="Arial" charset="0"/>
              </a:rPr>
            </a:br>
            <a:r>
              <a:rPr lang="ru-RU" sz="2000" b="0" dirty="0" smtClean="0">
                <a:latin typeface="Arial" charset="0"/>
                <a:cs typeface="Arial" charset="0"/>
              </a:rPr>
              <a:t/>
            </a:r>
            <a:br>
              <a:rPr lang="ru-RU" sz="2000" b="0" dirty="0" smtClean="0">
                <a:latin typeface="Arial" charset="0"/>
                <a:cs typeface="Arial" charset="0"/>
              </a:rPr>
            </a:br>
            <a:r>
              <a:rPr lang="ru-RU" sz="2000" dirty="0" smtClean="0">
                <a:latin typeface="Arial" charset="0"/>
                <a:cs typeface="Arial" charset="0"/>
              </a:rPr>
              <a:t/>
            </a:r>
            <a:br>
              <a:rPr lang="ru-RU" sz="2000" dirty="0" smtClean="0">
                <a:latin typeface="Arial" charset="0"/>
                <a:cs typeface="Arial" charset="0"/>
              </a:rPr>
            </a:br>
            <a:r>
              <a:rPr lang="ru-RU" sz="2000" dirty="0" smtClean="0">
                <a:latin typeface="Arial" charset="0"/>
                <a:cs typeface="Arial" charset="0"/>
              </a:rPr>
              <a:t/>
            </a:r>
            <a:br>
              <a:rPr lang="ru-RU" sz="2000" dirty="0" smtClean="0">
                <a:latin typeface="Arial" charset="0"/>
                <a:cs typeface="Arial" charset="0"/>
              </a:rPr>
            </a:br>
            <a:r>
              <a:rPr lang="ru-RU" sz="2000" dirty="0" smtClean="0">
                <a:latin typeface="Arial" charset="0"/>
                <a:cs typeface="Arial" charset="0"/>
              </a:rPr>
              <a:t/>
            </a:r>
            <a:br>
              <a:rPr lang="ru-RU" sz="2000" dirty="0" smtClean="0">
                <a:latin typeface="Arial" charset="0"/>
                <a:cs typeface="Arial" charset="0"/>
              </a:rPr>
            </a:br>
            <a:r>
              <a:rPr lang="ru-RU" sz="3300" b="1" i="1" dirty="0" smtClean="0">
                <a:latin typeface="Arial" charset="0"/>
                <a:cs typeface="Arial" charset="0"/>
              </a:rPr>
              <a:t>Анализ  реализуемости стратегических проекта   </a:t>
            </a:r>
            <a:endParaRPr lang="ru-RU" sz="3300" b="1" i="1" dirty="0">
              <a:latin typeface="Arial" charset="0"/>
              <a:cs typeface="Arial" charset="0"/>
            </a:endParaRPr>
          </a:p>
        </p:txBody>
      </p:sp>
      <p:pic>
        <p:nvPicPr>
          <p:cNvPr id="745475" name="Рисунок 18"/>
          <p:cNvPicPr>
            <a:picLocks noChangeAspect="1" noChangeArrowheads="1"/>
          </p:cNvPicPr>
          <p:nvPr/>
        </p:nvPicPr>
        <p:blipFill>
          <a:blip r:embed="rId3" cstate="print"/>
          <a:srcRect t="14079" r="2299" b="7181"/>
          <a:stretch>
            <a:fillRect/>
          </a:stretch>
        </p:blipFill>
        <p:spPr bwMode="auto">
          <a:xfrm>
            <a:off x="0" y="1500174"/>
            <a:ext cx="914400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5476" name="Рисунок 19"/>
          <p:cNvPicPr>
            <a:picLocks noChangeAspect="1" noChangeArrowheads="1"/>
          </p:cNvPicPr>
          <p:nvPr/>
        </p:nvPicPr>
        <p:blipFill>
          <a:blip r:embed="rId4" cstate="print"/>
          <a:srcRect t="14229" r="16051" b="37889"/>
          <a:stretch>
            <a:fillRect/>
          </a:stretch>
        </p:blipFill>
        <p:spPr bwMode="auto">
          <a:xfrm>
            <a:off x="714348" y="1142984"/>
            <a:ext cx="7888288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5477" name="Rectangle 14"/>
          <p:cNvSpPr>
            <a:spLocks noChangeArrowheads="1"/>
          </p:cNvSpPr>
          <p:nvPr/>
        </p:nvSpPr>
        <p:spPr bwMode="auto">
          <a:xfrm>
            <a:off x="3957638" y="6570663"/>
            <a:ext cx="12271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1200">
                <a:cs typeface="Arial" charset="0"/>
              </a:rPr>
              <a:t>Рисунок 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4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4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6367463" cy="3643317"/>
          </a:xfrm>
        </p:spPr>
        <p:txBody>
          <a:bodyPr anchor="t">
            <a:noAutofit/>
          </a:bodyPr>
          <a:lstStyle/>
          <a:p>
            <a:r>
              <a:rPr lang="ru-RU" sz="4000" dirty="0"/>
              <a:t>Система коллективного стратегического планирования</a:t>
            </a:r>
            <a:br>
              <a:rPr lang="ru-RU" sz="4000" dirty="0"/>
            </a:br>
            <a:r>
              <a:rPr lang="ru-RU" sz="4000" dirty="0"/>
              <a:t>на базе </a:t>
            </a:r>
            <a:r>
              <a:rPr lang="ru-RU" sz="4000" dirty="0" err="1"/>
              <a:t>мультиагентной</a:t>
            </a:r>
            <a:r>
              <a:rPr lang="ru-RU" sz="4000" dirty="0"/>
              <a:t> имитационной модели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36628" y="1"/>
            <a:ext cx="8364462" cy="7858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Алгоритм коллективного решения задачи прогноза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35837" y="1571612"/>
            <a:ext cx="5393419" cy="5072076"/>
          </a:xfrm>
        </p:spPr>
        <p:txBody>
          <a:bodyPr>
            <a:noAutofit/>
          </a:bodyPr>
          <a:lstStyle/>
          <a:p>
            <a:pPr marL="609600" indent="-609600">
              <a:lnSpc>
                <a:spcPct val="80000"/>
              </a:lnSpc>
              <a:buFont typeface="+mj-lt"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Эксперты регистрируются со своих рабочих станций и выбирают персональную специализацию </a:t>
            </a:r>
          </a:p>
          <a:p>
            <a:pPr marL="609600" indent="-609600">
              <a:lnSpc>
                <a:spcPct val="80000"/>
              </a:lnSpc>
              <a:buFont typeface="+mj-lt"/>
              <a:buAutoNum type="arabicPeriod"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ИМ на основе итогов СЭР формирует начальное состояние параметров СЭР (Например, 1 января 2009 г.)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Параметры СЭР на начало шага очередного шага (месяц)  выдаются экспертам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Эксперты на основе своих знаний корректируют значения доступных им для изменения параметров СЭР или соглашаются с предложением модели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ИМ  на основе введенных экспертами управляющих параметров и собственной базы знаний прогнозирует развитие ситуации на шаг (месяц) вперед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Если прогноз продолжается - переход к  п.3 , если конец эксперимента, - к  п. 7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Сравнение вариантов и выбор эффективного решения</a:t>
            </a:r>
          </a:p>
        </p:txBody>
      </p:sp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5429256" y="4214818"/>
            <a:ext cx="3527720" cy="2643183"/>
            <a:chOff x="2732" y="3192"/>
            <a:chExt cx="6940" cy="6087"/>
          </a:xfrm>
        </p:grpSpPr>
        <p:sp>
          <p:nvSpPr>
            <p:cNvPr id="8" name="AutoShape 6"/>
            <p:cNvSpPr>
              <a:spLocks noChangeAspect="1" noChangeArrowheads="1"/>
            </p:cNvSpPr>
            <p:nvPr/>
          </p:nvSpPr>
          <p:spPr bwMode="auto">
            <a:xfrm>
              <a:off x="2732" y="3192"/>
              <a:ext cx="6822" cy="6087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4280" y="3217"/>
              <a:ext cx="3889" cy="1467"/>
            </a:xfrm>
            <a:prstGeom prst="flowChartAlternateProcess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pic>
          <p:nvPicPr>
            <p:cNvPr id="10" name="Picture 8" descr="comput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55" y="3234"/>
              <a:ext cx="423" cy="470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pic>
          <p:nvPicPr>
            <p:cNvPr id="11" name="Picture 9" descr="user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61" y="3642"/>
              <a:ext cx="498" cy="487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sp>
          <p:nvSpPr>
            <p:cNvPr id="13" name="Line 11"/>
            <p:cNvSpPr>
              <a:spLocks noChangeShapeType="1"/>
            </p:cNvSpPr>
            <p:nvPr/>
          </p:nvSpPr>
          <p:spPr bwMode="auto">
            <a:xfrm flipH="1">
              <a:off x="4020" y="4698"/>
              <a:ext cx="2648" cy="1698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 flipH="1">
              <a:off x="6332" y="4698"/>
              <a:ext cx="730" cy="1701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>
              <a:off x="7404" y="4698"/>
              <a:ext cx="1254" cy="1698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6625" y="3707"/>
              <a:ext cx="1280" cy="1081"/>
              <a:chOff x="5659" y="4593"/>
              <a:chExt cx="1280" cy="1081"/>
            </a:xfrm>
          </p:grpSpPr>
          <p:pic>
            <p:nvPicPr>
              <p:cNvPr id="47" name="Picture 15" descr="database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945" y="4593"/>
                <a:ext cx="487" cy="487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pic>
          <p:sp>
            <p:nvSpPr>
              <p:cNvPr id="48" name="Text Box 16"/>
              <p:cNvSpPr txBox="1">
                <a:spLocks noChangeArrowheads="1"/>
              </p:cNvSpPr>
              <p:nvPr/>
            </p:nvSpPr>
            <p:spPr bwMode="auto">
              <a:xfrm>
                <a:off x="5659" y="5097"/>
                <a:ext cx="1271" cy="577"/>
              </a:xfrm>
              <a:prstGeom prst="rect">
                <a:avLst/>
              </a:prstGeom>
              <a:noFill/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r>
                  <a:rPr lang="ru-RU" sz="1000" dirty="0"/>
                  <a:t>База данных</a:t>
                </a:r>
              </a:p>
            </p:txBody>
          </p:sp>
        </p:grp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2830" y="4130"/>
              <a:ext cx="1349" cy="653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 dirty="0"/>
                <a:t>Администратор</a:t>
              </a:r>
            </a:p>
          </p:txBody>
        </p:sp>
        <p:grpSp>
          <p:nvGrpSpPr>
            <p:cNvPr id="4" name="Group 18"/>
            <p:cNvGrpSpPr>
              <a:grpSpLocks/>
            </p:cNvGrpSpPr>
            <p:nvPr/>
          </p:nvGrpSpPr>
          <p:grpSpPr bwMode="auto">
            <a:xfrm>
              <a:off x="4567" y="3765"/>
              <a:ext cx="1622" cy="1030"/>
              <a:chOff x="5382" y="3745"/>
              <a:chExt cx="1622" cy="1027"/>
            </a:xfrm>
          </p:grpSpPr>
          <p:pic>
            <p:nvPicPr>
              <p:cNvPr id="45" name="Picture 19" descr="AnyLogic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983" y="3746"/>
                <a:ext cx="423" cy="404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pic>
          <p:sp>
            <p:nvSpPr>
              <p:cNvPr id="46" name="Text Box 20"/>
              <p:cNvSpPr txBox="1">
                <a:spLocks noChangeArrowheads="1"/>
              </p:cNvSpPr>
              <p:nvPr/>
            </p:nvSpPr>
            <p:spPr bwMode="auto">
              <a:xfrm>
                <a:off x="5381" y="4232"/>
                <a:ext cx="1623" cy="539"/>
              </a:xfrm>
              <a:prstGeom prst="rect">
                <a:avLst/>
              </a:prstGeom>
              <a:noFill/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r>
                  <a:rPr lang="ru-RU" sz="1000" dirty="0"/>
                  <a:t>Модель города</a:t>
                </a:r>
              </a:p>
            </p:txBody>
          </p:sp>
        </p:grpSp>
        <p:sp>
          <p:nvSpPr>
            <p:cNvPr id="19" name="AutoShape 21"/>
            <p:cNvSpPr>
              <a:spLocks noChangeArrowheads="1"/>
            </p:cNvSpPr>
            <p:nvPr/>
          </p:nvSpPr>
          <p:spPr bwMode="auto">
            <a:xfrm>
              <a:off x="7556" y="6396"/>
              <a:ext cx="2116" cy="1771"/>
            </a:xfrm>
            <a:prstGeom prst="flowChartAlternateProcess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pic>
          <p:nvPicPr>
            <p:cNvPr id="20" name="Picture 22" descr="comput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490" y="6261"/>
              <a:ext cx="455" cy="445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pic>
          <p:nvPicPr>
            <p:cNvPr id="21" name="Picture 23" descr="AnyLogic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512" y="6886"/>
              <a:ext cx="423" cy="408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sp>
          <p:nvSpPr>
            <p:cNvPr id="22" name="Text Box 24"/>
            <p:cNvSpPr txBox="1">
              <a:spLocks noChangeArrowheads="1"/>
            </p:cNvSpPr>
            <p:nvPr/>
          </p:nvSpPr>
          <p:spPr bwMode="auto">
            <a:xfrm>
              <a:off x="7725" y="7379"/>
              <a:ext cx="1777" cy="794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 dirty="0"/>
                <a:t>Приложение </a:t>
              </a:r>
            </a:p>
            <a:p>
              <a:pPr>
                <a:defRPr/>
              </a:pPr>
              <a:r>
                <a:rPr lang="ru-RU" sz="1000" dirty="0"/>
                <a:t>«Стратегическая игра»</a:t>
              </a:r>
            </a:p>
          </p:txBody>
        </p:sp>
        <p:grpSp>
          <p:nvGrpSpPr>
            <p:cNvPr id="5" name="Group 25"/>
            <p:cNvGrpSpPr>
              <a:grpSpLocks/>
            </p:cNvGrpSpPr>
            <p:nvPr/>
          </p:nvGrpSpPr>
          <p:grpSpPr bwMode="auto">
            <a:xfrm>
              <a:off x="7767" y="8348"/>
              <a:ext cx="1621" cy="912"/>
              <a:chOff x="2966" y="8349"/>
              <a:chExt cx="1621" cy="912"/>
            </a:xfrm>
          </p:grpSpPr>
          <p:pic>
            <p:nvPicPr>
              <p:cNvPr id="43" name="Picture 26" descr="user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517" y="8348"/>
                <a:ext cx="500" cy="487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pic>
          <p:sp>
            <p:nvSpPr>
              <p:cNvPr id="44" name="Text Box 27"/>
              <p:cNvSpPr txBox="1">
                <a:spLocks noChangeArrowheads="1"/>
              </p:cNvSpPr>
              <p:nvPr/>
            </p:nvSpPr>
            <p:spPr bwMode="auto">
              <a:xfrm>
                <a:off x="2966" y="8835"/>
                <a:ext cx="1621" cy="425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r>
                  <a:rPr lang="ru-RU" sz="1000"/>
                  <a:t>Эксперт 3</a:t>
                </a:r>
              </a:p>
            </p:txBody>
          </p:sp>
        </p:grpSp>
        <p:sp>
          <p:nvSpPr>
            <p:cNvPr id="24" name="Text Box 28"/>
            <p:cNvSpPr txBox="1">
              <a:spLocks noChangeArrowheads="1"/>
            </p:cNvSpPr>
            <p:nvPr/>
          </p:nvSpPr>
          <p:spPr bwMode="auto">
            <a:xfrm>
              <a:off x="7945" y="6238"/>
              <a:ext cx="540" cy="490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/>
                <a:t>ПК</a:t>
              </a:r>
            </a:p>
          </p:txBody>
        </p:sp>
        <p:sp>
          <p:nvSpPr>
            <p:cNvPr id="25" name="Text Box 29"/>
            <p:cNvSpPr txBox="1">
              <a:spLocks noChangeArrowheads="1"/>
            </p:cNvSpPr>
            <p:nvPr/>
          </p:nvSpPr>
          <p:spPr bwMode="auto">
            <a:xfrm>
              <a:off x="4679" y="3234"/>
              <a:ext cx="844" cy="470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 dirty="0"/>
                <a:t>Сервер</a:t>
              </a:r>
            </a:p>
          </p:txBody>
        </p:sp>
        <p:sp>
          <p:nvSpPr>
            <p:cNvPr id="26" name="AutoShape 30"/>
            <p:cNvSpPr>
              <a:spLocks noChangeArrowheads="1"/>
            </p:cNvSpPr>
            <p:nvPr/>
          </p:nvSpPr>
          <p:spPr bwMode="auto">
            <a:xfrm>
              <a:off x="5232" y="6399"/>
              <a:ext cx="2114" cy="1768"/>
            </a:xfrm>
            <a:prstGeom prst="flowChartAlternateProcess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pic>
          <p:nvPicPr>
            <p:cNvPr id="27" name="Picture 31" descr="comput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66" y="6264"/>
              <a:ext cx="453" cy="445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pic>
          <p:nvPicPr>
            <p:cNvPr id="28" name="Picture 32" descr="AnyLogic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95" y="6886"/>
              <a:ext cx="423" cy="408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sp>
          <p:nvSpPr>
            <p:cNvPr id="29" name="Text Box 33"/>
            <p:cNvSpPr txBox="1">
              <a:spLocks noChangeArrowheads="1"/>
            </p:cNvSpPr>
            <p:nvPr/>
          </p:nvSpPr>
          <p:spPr bwMode="auto">
            <a:xfrm>
              <a:off x="5312" y="7379"/>
              <a:ext cx="1900" cy="791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 dirty="0"/>
                <a:t>Приложение «Стратегическая игра»</a:t>
              </a:r>
            </a:p>
          </p:txBody>
        </p:sp>
        <p:grpSp>
          <p:nvGrpSpPr>
            <p:cNvPr id="6" name="Group 34"/>
            <p:cNvGrpSpPr>
              <a:grpSpLocks/>
            </p:cNvGrpSpPr>
            <p:nvPr/>
          </p:nvGrpSpPr>
          <p:grpSpPr bwMode="auto">
            <a:xfrm>
              <a:off x="5444" y="8348"/>
              <a:ext cx="1621" cy="911"/>
              <a:chOff x="2966" y="8349"/>
              <a:chExt cx="1621" cy="911"/>
            </a:xfrm>
          </p:grpSpPr>
          <p:pic>
            <p:nvPicPr>
              <p:cNvPr id="41" name="Picture 35" descr="user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517" y="8348"/>
                <a:ext cx="500" cy="487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pic>
          <p:sp>
            <p:nvSpPr>
              <p:cNvPr id="42" name="Text Box 36"/>
              <p:cNvSpPr txBox="1">
                <a:spLocks noChangeArrowheads="1"/>
              </p:cNvSpPr>
              <p:nvPr/>
            </p:nvSpPr>
            <p:spPr bwMode="auto">
              <a:xfrm>
                <a:off x="2966" y="8835"/>
                <a:ext cx="1621" cy="425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r>
                  <a:rPr lang="ru-RU" sz="1000" dirty="0"/>
                  <a:t>Эксперт 2</a:t>
                </a:r>
              </a:p>
            </p:txBody>
          </p:sp>
        </p:grpSp>
        <p:sp>
          <p:nvSpPr>
            <p:cNvPr id="31" name="Text Box 37"/>
            <p:cNvSpPr txBox="1">
              <a:spLocks noChangeArrowheads="1"/>
            </p:cNvSpPr>
            <p:nvPr/>
          </p:nvSpPr>
          <p:spPr bwMode="auto">
            <a:xfrm>
              <a:off x="5610" y="6238"/>
              <a:ext cx="497" cy="473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/>
                <a:t>ПК</a:t>
              </a:r>
            </a:p>
          </p:txBody>
        </p:sp>
        <p:sp>
          <p:nvSpPr>
            <p:cNvPr id="32" name="AutoShape 38"/>
            <p:cNvSpPr>
              <a:spLocks noChangeArrowheads="1"/>
            </p:cNvSpPr>
            <p:nvPr/>
          </p:nvSpPr>
          <p:spPr bwMode="auto">
            <a:xfrm>
              <a:off x="2916" y="6396"/>
              <a:ext cx="2116" cy="1768"/>
            </a:xfrm>
            <a:prstGeom prst="flowChartAlternateProcess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pic>
          <p:nvPicPr>
            <p:cNvPr id="33" name="Picture 39" descr="comput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69" y="6261"/>
              <a:ext cx="455" cy="445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pic>
          <p:nvPicPr>
            <p:cNvPr id="34" name="Picture 40" descr="AnyLogic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99" y="6886"/>
              <a:ext cx="423" cy="408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sp>
          <p:nvSpPr>
            <p:cNvPr id="35" name="Text Box 41"/>
            <p:cNvSpPr txBox="1">
              <a:spLocks noChangeArrowheads="1"/>
            </p:cNvSpPr>
            <p:nvPr/>
          </p:nvSpPr>
          <p:spPr bwMode="auto">
            <a:xfrm>
              <a:off x="2997" y="7379"/>
              <a:ext cx="1760" cy="791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 dirty="0"/>
                <a:t>Приложение «Стратегическая игра»</a:t>
              </a:r>
            </a:p>
          </p:txBody>
        </p:sp>
        <p:grpSp>
          <p:nvGrpSpPr>
            <p:cNvPr id="7" name="Group 42"/>
            <p:cNvGrpSpPr>
              <a:grpSpLocks/>
            </p:cNvGrpSpPr>
            <p:nvPr/>
          </p:nvGrpSpPr>
          <p:grpSpPr bwMode="auto">
            <a:xfrm>
              <a:off x="3128" y="8346"/>
              <a:ext cx="1621" cy="872"/>
              <a:chOff x="2966" y="8349"/>
              <a:chExt cx="1621" cy="872"/>
            </a:xfrm>
          </p:grpSpPr>
          <p:pic>
            <p:nvPicPr>
              <p:cNvPr id="39" name="Picture 43" descr="user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518" y="8350"/>
                <a:ext cx="498" cy="487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pic>
          <p:sp>
            <p:nvSpPr>
              <p:cNvPr id="40" name="Text Box 44"/>
              <p:cNvSpPr txBox="1">
                <a:spLocks noChangeArrowheads="1"/>
              </p:cNvSpPr>
              <p:nvPr/>
            </p:nvSpPr>
            <p:spPr bwMode="auto">
              <a:xfrm>
                <a:off x="2972" y="8837"/>
                <a:ext cx="1610" cy="383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r>
                  <a:rPr lang="ru-RU" sz="1000"/>
                  <a:t>Эксперт 1</a:t>
                </a:r>
              </a:p>
            </p:txBody>
          </p:sp>
        </p:grpSp>
        <p:sp>
          <p:nvSpPr>
            <p:cNvPr id="37" name="Text Box 45"/>
            <p:cNvSpPr txBox="1">
              <a:spLocks noChangeArrowheads="1"/>
            </p:cNvSpPr>
            <p:nvPr/>
          </p:nvSpPr>
          <p:spPr bwMode="auto">
            <a:xfrm>
              <a:off x="3324" y="6238"/>
              <a:ext cx="440" cy="476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 dirty="0"/>
                <a:t>ПК</a:t>
              </a:r>
            </a:p>
          </p:txBody>
        </p:sp>
        <p:sp>
          <p:nvSpPr>
            <p:cNvPr id="38" name="Line 46"/>
            <p:cNvSpPr>
              <a:spLocks noChangeShapeType="1"/>
            </p:cNvSpPr>
            <p:nvPr/>
          </p:nvSpPr>
          <p:spPr bwMode="auto">
            <a:xfrm flipH="1">
              <a:off x="5895" y="3955"/>
              <a:ext cx="942" cy="3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</p:grpSp>
      <p:sp>
        <p:nvSpPr>
          <p:cNvPr id="49" name="Line 46"/>
          <p:cNvSpPr>
            <a:spLocks noChangeShapeType="1"/>
          </p:cNvSpPr>
          <p:nvPr/>
        </p:nvSpPr>
        <p:spPr bwMode="auto">
          <a:xfrm flipH="1">
            <a:off x="5580472" y="3857625"/>
            <a:ext cx="559951" cy="1588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 sz="1000"/>
          </a:p>
        </p:txBody>
      </p:sp>
      <p:sp>
        <p:nvSpPr>
          <p:cNvPr id="50" name="Прямоугольник 49"/>
          <p:cNvSpPr/>
          <p:nvPr/>
        </p:nvSpPr>
        <p:spPr>
          <a:xfrm>
            <a:off x="5929322" y="1643050"/>
            <a:ext cx="29289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В случае неблагоприятного с точки зрения экспертов развития ситуации на любом шаге решения возможен возврат к любому предыдущему состоянию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7"/>
          <p:cNvSpPr txBox="1">
            <a:spLocks noChangeArrowheads="1"/>
          </p:cNvSpPr>
          <p:nvPr/>
        </p:nvSpPr>
        <p:spPr bwMode="auto">
          <a:xfrm>
            <a:off x="179388" y="115888"/>
            <a:ext cx="87852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/>
            <a:r>
              <a:rPr lang="ru-RU" sz="1600"/>
              <a:t>1. Отображение иерархической структуры разделов показателей в виде древовидной структуры в зависимости от прав пользователя.</a:t>
            </a:r>
          </a:p>
          <a:p>
            <a:pPr marL="342900" indent="-342900"/>
            <a:endParaRPr lang="ru-RU" sz="1600"/>
          </a:p>
          <a:p>
            <a:pPr marL="342900" indent="-342900"/>
            <a:r>
              <a:rPr lang="ru-RU" sz="1600"/>
              <a:t>2. Фильтрация значений по характеристикам:</a:t>
            </a:r>
          </a:p>
          <a:p>
            <a:pPr marL="342900" indent="-342900"/>
            <a:r>
              <a:rPr lang="ru-RU" sz="1600"/>
              <a:t>		- Временные (год, квартал, месяц)</a:t>
            </a:r>
          </a:p>
          <a:p>
            <a:pPr marL="342900" indent="-342900"/>
            <a:r>
              <a:rPr lang="ru-RU" sz="1600"/>
              <a:t>		- Территориальные (город, область, страна)</a:t>
            </a:r>
          </a:p>
          <a:p>
            <a:pPr marL="342900" indent="-342900"/>
            <a:r>
              <a:rPr lang="ru-RU" sz="1600"/>
              <a:t>		- План/факт</a:t>
            </a:r>
          </a:p>
          <a:p>
            <a:pPr marL="342900" indent="-342900" algn="just"/>
            <a:endParaRPr lang="ru-RU" sz="1600"/>
          </a:p>
        </p:txBody>
      </p:sp>
      <p:pic>
        <p:nvPicPr>
          <p:cNvPr id="3076" name="Рисунок 4" descr="tree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2162175"/>
            <a:ext cx="7669213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0" name="Rectangle 10"/>
          <p:cNvSpPr>
            <a:spLocks noGrp="1" noChangeArrowheads="1"/>
          </p:cNvSpPr>
          <p:nvPr>
            <p:ph sz="quarter" idx="4294967295"/>
          </p:nvPr>
        </p:nvSpPr>
        <p:spPr>
          <a:xfrm>
            <a:off x="763588" y="641350"/>
            <a:ext cx="8380412" cy="2359025"/>
          </a:xfrm>
        </p:spPr>
        <p:txBody>
          <a:bodyPr>
            <a:normAutofit/>
          </a:bodyPr>
          <a:lstStyle/>
          <a:p>
            <a:pPr marL="411163">
              <a:lnSpc>
                <a:spcPct val="90000"/>
              </a:lnSpc>
            </a:pPr>
            <a:r>
              <a:rPr lang="ru-RU" sz="2000" i="1" dirty="0">
                <a:cs typeface="Arial" charset="0"/>
              </a:rPr>
              <a:t>Прогнозирование динамики основных социальных и экономических показателей города Екатеринбурга</a:t>
            </a:r>
          </a:p>
          <a:p>
            <a:pPr marL="411163">
              <a:lnSpc>
                <a:spcPct val="90000"/>
              </a:lnSpc>
            </a:pPr>
            <a:r>
              <a:rPr lang="ru-RU" sz="2000" i="1" dirty="0">
                <a:cs typeface="Arial" charset="0"/>
              </a:rPr>
              <a:t>Выработка стратегии действий в различных (в том числе, и критических) состояниях экономической среды</a:t>
            </a:r>
          </a:p>
          <a:p>
            <a:pPr marL="411163">
              <a:lnSpc>
                <a:spcPct val="90000"/>
              </a:lnSpc>
            </a:pPr>
            <a:r>
              <a:rPr lang="ru-RU" sz="2000" i="1" dirty="0">
                <a:cs typeface="Arial" charset="0"/>
              </a:rPr>
              <a:t>Анализ эффективности стратегических проектов, их влияния на социально-экономическую динамику города</a:t>
            </a:r>
          </a:p>
          <a:p>
            <a:pPr marL="411163">
              <a:lnSpc>
                <a:spcPct val="90000"/>
              </a:lnSpc>
              <a:buFontTx/>
              <a:buChar char=""/>
            </a:pPr>
            <a:endParaRPr lang="ru-RU" sz="1800" i="1" dirty="0">
              <a:cs typeface="Arial" charset="0"/>
            </a:endParaRPr>
          </a:p>
        </p:txBody>
      </p:sp>
      <p:sp>
        <p:nvSpPr>
          <p:cNvPr id="683013" name="Rectangle 15"/>
          <p:cNvSpPr>
            <a:spLocks noGrp="1" noChangeArrowheads="1"/>
          </p:cNvSpPr>
          <p:nvPr>
            <p:ph sz="quarter" idx="4294967295"/>
          </p:nvPr>
        </p:nvSpPr>
        <p:spPr>
          <a:xfrm>
            <a:off x="627063" y="2797175"/>
            <a:ext cx="8516937" cy="3775075"/>
          </a:xfrm>
        </p:spPr>
        <p:txBody>
          <a:bodyPr>
            <a:normAutofit/>
          </a:bodyPr>
          <a:lstStyle/>
          <a:p>
            <a:pPr marL="411163" algn="ctr"/>
            <a:endParaRPr lang="ru-RU" altLang="zh-TW" sz="2400" b="1" dirty="0">
              <a:cs typeface="Arial" charset="0"/>
            </a:endParaRPr>
          </a:p>
          <a:p>
            <a:pPr marL="411163" algn="ctr">
              <a:buFont typeface="Wingdings" pitchFamily="2" charset="2"/>
              <a:buNone/>
            </a:pPr>
            <a:r>
              <a:rPr lang="ru-RU" altLang="zh-TW" sz="2400" b="1" dirty="0">
                <a:ea typeface="PMingLiU" charset="-120"/>
                <a:cs typeface="Arial" charset="0"/>
              </a:rPr>
              <a:t>Типы пользователей</a:t>
            </a:r>
          </a:p>
          <a:p>
            <a:pPr marL="411163"/>
            <a:endParaRPr lang="ru-RU" altLang="zh-TW" sz="2000" dirty="0">
              <a:cs typeface="Arial" charset="0"/>
            </a:endParaRPr>
          </a:p>
          <a:p>
            <a:pPr marL="411163"/>
            <a:r>
              <a:rPr lang="ru-RU" altLang="zh-TW" sz="2000" dirty="0">
                <a:ea typeface="PMingLiU" charset="-120"/>
              </a:rPr>
              <a:t>Эксперты:</a:t>
            </a:r>
          </a:p>
          <a:p>
            <a:pPr marL="995363" lvl="2"/>
            <a:r>
              <a:rPr lang="ru-RU" altLang="zh-TW" sz="2000" dirty="0">
                <a:ea typeface="PMingLiU" charset="-120"/>
              </a:rPr>
              <a:t>По параметрам внешней среды</a:t>
            </a:r>
          </a:p>
          <a:p>
            <a:pPr marL="995363" lvl="2"/>
            <a:r>
              <a:rPr lang="ru-RU" altLang="zh-TW" sz="2000" dirty="0">
                <a:ea typeface="PMingLiU" charset="-120"/>
              </a:rPr>
              <a:t>По бюджету</a:t>
            </a:r>
          </a:p>
          <a:p>
            <a:pPr marL="995363" lvl="2"/>
            <a:r>
              <a:rPr lang="ru-RU" altLang="zh-TW" sz="2000" dirty="0">
                <a:ea typeface="PMingLiU" charset="-120"/>
              </a:rPr>
              <a:t>По динамике населения</a:t>
            </a:r>
          </a:p>
          <a:p>
            <a:pPr marL="995363" lvl="2"/>
            <a:r>
              <a:rPr lang="ru-RU" altLang="zh-TW" sz="2000" dirty="0">
                <a:ea typeface="PMingLiU" charset="-120"/>
              </a:rPr>
              <a:t>По отраслям городского хозяйства ( металлургия, химическое производство и др.)</a:t>
            </a:r>
            <a:endParaRPr lang="ru-RU" sz="2000" dirty="0">
              <a:ea typeface="PMingLiU" charset="-120"/>
            </a:endParaRPr>
          </a:p>
          <a:p>
            <a:pPr marL="411163"/>
            <a:r>
              <a:rPr lang="ru-RU" altLang="zh-TW" sz="2000" dirty="0">
                <a:ea typeface="PMingLiU" charset="-120"/>
              </a:rPr>
              <a:t>Администратор</a:t>
            </a:r>
          </a:p>
        </p:txBody>
      </p:sp>
      <p:sp>
        <p:nvSpPr>
          <p:cNvPr id="683014" name="Rectangle 6"/>
          <p:cNvSpPr>
            <a:spLocks noChangeArrowheads="1"/>
          </p:cNvSpPr>
          <p:nvPr/>
        </p:nvSpPr>
        <p:spPr bwMode="auto">
          <a:xfrm>
            <a:off x="2674938" y="133350"/>
            <a:ext cx="4017962" cy="4206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90000"/>
              </a:lnSpc>
              <a:spcBef>
                <a:spcPct val="75000"/>
              </a:spcBef>
              <a:buClr>
                <a:schemeClr val="tx1"/>
              </a:buClr>
            </a:pPr>
            <a:r>
              <a:rPr lang="ru-RU" sz="2400" b="1"/>
              <a:t>Примеры задач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2"/>
          <p:cNvSpPr>
            <a:spLocks noGrp="1" noChangeArrowheads="1"/>
          </p:cNvSpPr>
          <p:nvPr>
            <p:ph type="title" idx="4294967295"/>
          </p:nvPr>
        </p:nvSpPr>
        <p:spPr>
          <a:xfrm>
            <a:off x="136525" y="142875"/>
            <a:ext cx="9007475" cy="582613"/>
          </a:xfrm>
        </p:spPr>
        <p:txBody>
          <a:bodyPr anchor="t">
            <a:noAutofit/>
          </a:bodyPr>
          <a:lstStyle/>
          <a:p>
            <a:pPr algn="ctr"/>
            <a:r>
              <a:rPr lang="ru-RU" altLang="zh-TW" sz="3200" b="0" dirty="0">
                <a:effectLst/>
                <a:latin typeface="Arial" charset="0"/>
                <a:ea typeface="PMingLiU" charset="-120"/>
                <a:cs typeface="Arial" charset="0"/>
              </a:rPr>
              <a:t>Эксперты по отраслям и предприятиям</a:t>
            </a:r>
            <a:endParaRPr lang="ru-RU" sz="3200" b="0" i="1" dirty="0">
              <a:effectLst/>
              <a:latin typeface="Arial" charset="0"/>
              <a:ea typeface="PMingLiU" charset="-120"/>
              <a:cs typeface="Arial" charset="0"/>
            </a:endParaRPr>
          </a:p>
        </p:txBody>
      </p:sp>
      <p:graphicFrame>
        <p:nvGraphicFramePr>
          <p:cNvPr id="690210" name="Group 34"/>
          <p:cNvGraphicFramePr>
            <a:graphicFrameLocks noGrp="1"/>
          </p:cNvGraphicFramePr>
          <p:nvPr>
            <p:ph idx="4294967295"/>
          </p:nvPr>
        </p:nvGraphicFramePr>
        <p:xfrm>
          <a:off x="325438" y="1000125"/>
          <a:ext cx="8818563" cy="5819157"/>
        </p:xfrm>
        <a:graphic>
          <a:graphicData uri="http://schemas.openxmlformats.org/drawingml/2006/table">
            <a:tbl>
              <a:tblPr/>
              <a:tblGrid>
                <a:gridCol w="4397375"/>
                <a:gridCol w="4421188"/>
              </a:tblGrid>
              <a:tr h="5819157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Управляющие параметры</a:t>
                      </a:r>
                      <a:endParaRPr kumimoji="0" lang="en-US" altLang="zh-TW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en-US" altLang="zh-TW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Объем производимой продукции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Торговая наценка на готовую продукцию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Максимальное количество работников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Средняя заработная плата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Прогнозируемый рост зарплаты в год (%)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Рост производительности труда в год (%)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Процент инвестиций в ОФ</a:t>
                      </a: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Индикаторы</a:t>
                      </a:r>
                      <a:endParaRPr kumimoji="0" lang="en-US" altLang="zh-TW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Финансы: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Баланс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Доход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Прибыль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Налоги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Месячный доход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Дотации из бюджета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Основные фонды: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Состояние ОФ</a:t>
                      </a:r>
                      <a:endParaRPr kumimoji="0" lang="en-US" altLang="zh-TW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Персонал: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Количество сотрудников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Задолженность по зарплате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Занятость (%)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Производство: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Расходы на сырье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Расходы на персонал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Максимальная производительность предприятия</a:t>
                      </a: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1202" name="Picture 5"/>
          <p:cNvPicPr>
            <a:picLocks noChangeAspect="1" noChangeArrowheads="1"/>
          </p:cNvPicPr>
          <p:nvPr/>
        </p:nvPicPr>
        <p:blipFill>
          <a:blip r:embed="rId2" cstate="print"/>
          <a:srcRect l="687" t="5974" r="9058" b="6522"/>
          <a:stretch>
            <a:fillRect/>
          </a:stretch>
        </p:blipFill>
        <p:spPr bwMode="auto">
          <a:xfrm>
            <a:off x="1328738" y="912813"/>
            <a:ext cx="706913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1203" name="Picture 2"/>
          <p:cNvPicPr>
            <a:picLocks noChangeAspect="1" noChangeArrowheads="1"/>
          </p:cNvPicPr>
          <p:nvPr/>
        </p:nvPicPr>
        <p:blipFill>
          <a:blip r:embed="rId3" cstate="print"/>
          <a:srcRect l="1054" t="7954" r="6699" b="16757"/>
          <a:stretch>
            <a:fillRect/>
          </a:stretch>
        </p:blipFill>
        <p:spPr bwMode="auto">
          <a:xfrm>
            <a:off x="347663" y="1530350"/>
            <a:ext cx="6878637" cy="454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1204" name="Picture 2"/>
          <p:cNvPicPr>
            <a:picLocks noChangeAspect="1" noChangeArrowheads="1"/>
          </p:cNvPicPr>
          <p:nvPr/>
        </p:nvPicPr>
        <p:blipFill>
          <a:blip r:embed="rId4" cstate="print"/>
          <a:srcRect l="1814" t="15282" r="7764" b="9563"/>
          <a:stretch>
            <a:fillRect/>
          </a:stretch>
        </p:blipFill>
        <p:spPr bwMode="auto">
          <a:xfrm>
            <a:off x="3065463" y="2017713"/>
            <a:ext cx="5743575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1205" name="Rectangle 5"/>
          <p:cNvSpPr>
            <a:spLocks noChangeArrowheads="1"/>
          </p:cNvSpPr>
          <p:nvPr/>
        </p:nvSpPr>
        <p:spPr bwMode="auto">
          <a:xfrm>
            <a:off x="749300" y="174625"/>
            <a:ext cx="7493000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r>
              <a:rPr lang="ru-RU" altLang="zh-TW" sz="2000" b="1"/>
              <a:t>Интерфейсы экспертов по отраслям и предприятиям</a:t>
            </a:r>
            <a:endParaRPr lang="ru-RU" sz="2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813800" cy="796925"/>
          </a:xfrm>
        </p:spPr>
        <p:txBody>
          <a:bodyPr anchor="t">
            <a:noAutofit/>
          </a:bodyPr>
          <a:lstStyle/>
          <a:p>
            <a:pPr algn="ctr"/>
            <a:r>
              <a:rPr lang="ru-RU" altLang="zh-TW" sz="4000" dirty="0">
                <a:latin typeface="Arial" charset="0"/>
                <a:cs typeface="Arial" charset="0"/>
              </a:rPr>
              <a:t>    </a:t>
            </a:r>
            <a:r>
              <a:rPr lang="ru-RU" altLang="zh-TW" sz="3200" b="0" dirty="0">
                <a:latin typeface="Arial" charset="0"/>
                <a:ea typeface="PMingLiU" charset="-120"/>
                <a:cs typeface="Arial" charset="0"/>
              </a:rPr>
              <a:t>Эксперт</a:t>
            </a:r>
            <a:r>
              <a:rPr lang="ru-RU" altLang="zh-TW" sz="3200" b="0" dirty="0">
                <a:latin typeface="Arial" charset="0"/>
                <a:cs typeface="Arial" charset="0"/>
              </a:rPr>
              <a:t> </a:t>
            </a:r>
            <a:r>
              <a:rPr lang="ru-RU" altLang="zh-TW" sz="3200" b="0" dirty="0">
                <a:latin typeface="Arial" charset="0"/>
                <a:ea typeface="PMingLiU" charset="-120"/>
              </a:rPr>
              <a:t>по внешней среде </a:t>
            </a:r>
            <a:br>
              <a:rPr lang="ru-RU" altLang="zh-TW" sz="3200" b="0" dirty="0">
                <a:latin typeface="Arial" charset="0"/>
                <a:ea typeface="PMingLiU" charset="-120"/>
              </a:rPr>
            </a:br>
            <a:endParaRPr lang="ru-RU" sz="3200" b="0" i="1" dirty="0">
              <a:latin typeface="Arial" charset="0"/>
              <a:ea typeface="PMingLiU" charset="-120"/>
            </a:endParaRPr>
          </a:p>
        </p:txBody>
      </p:sp>
      <p:graphicFrame>
        <p:nvGraphicFramePr>
          <p:cNvPr id="692250" name="Group 26"/>
          <p:cNvGraphicFramePr>
            <a:graphicFrameLocks noGrp="1"/>
          </p:cNvGraphicFramePr>
          <p:nvPr>
            <p:ph idx="4294967295"/>
          </p:nvPr>
        </p:nvGraphicFramePr>
        <p:xfrm>
          <a:off x="136525" y="785813"/>
          <a:ext cx="9007475" cy="2407920"/>
        </p:xfrm>
        <a:graphic>
          <a:graphicData uri="http://schemas.openxmlformats.org/drawingml/2006/table">
            <a:tbl>
              <a:tblPr/>
              <a:tblGrid>
                <a:gridCol w="4667250"/>
                <a:gridCol w="4340225"/>
              </a:tblGrid>
              <a:tr h="2071702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Управляющие параметры </a:t>
                      </a:r>
                      <a:endParaRPr kumimoji="0" lang="en-US" altLang="zh-TW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Объем импорта товаров </a:t>
                      </a:r>
                      <a:r>
                        <a:rPr kumimoji="0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/>
                      </a:r>
                      <a:br>
                        <a:rPr kumimoji="0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</a:br>
                      <a:r>
                        <a:rPr kumimoji="0" lang="ru-RU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по всем продуктам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Максимально возможный объем </a:t>
                      </a:r>
                      <a:r>
                        <a:rPr kumimoji="0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/>
                      </a:r>
                      <a:br>
                        <a:rPr kumimoji="0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</a:br>
                      <a:r>
                        <a:rPr kumimoji="0" lang="ru-RU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экспорта по всем продуктам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Уровень инфляции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Контролируемые показатели</a:t>
                      </a:r>
                      <a:endParaRPr kumimoji="0" lang="en-US" altLang="zh-TW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Уровень спроса на внутреннем рынке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Уровень предложения на внутреннем рынке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92235" name="Picture 4"/>
          <p:cNvPicPr>
            <a:picLocks noChangeAspect="1" noChangeArrowheads="1"/>
          </p:cNvPicPr>
          <p:nvPr/>
        </p:nvPicPr>
        <p:blipFill>
          <a:blip r:embed="rId2" cstate="print"/>
          <a:srcRect l="1108" t="18637" r="17424" b="3206"/>
          <a:stretch>
            <a:fillRect/>
          </a:stretch>
        </p:blipFill>
        <p:spPr bwMode="auto">
          <a:xfrm>
            <a:off x="1089025" y="3357562"/>
            <a:ext cx="6951663" cy="349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1050" y="0"/>
            <a:ext cx="8362950" cy="571500"/>
          </a:xfrm>
        </p:spPr>
        <p:txBody>
          <a:bodyPr anchor="t">
            <a:noAutofit/>
          </a:bodyPr>
          <a:lstStyle/>
          <a:p>
            <a:pPr algn="ctr"/>
            <a:r>
              <a:rPr lang="ru-RU" altLang="zh-TW" sz="3200" b="0" dirty="0">
                <a:latin typeface="Arial" charset="0"/>
                <a:ea typeface="PMingLiU" charset="-120"/>
                <a:cs typeface="Arial" charset="0"/>
              </a:rPr>
              <a:t>Эксперт по бюджету </a:t>
            </a:r>
            <a:r>
              <a:rPr lang="ru-RU" altLang="zh-TW" b="0" dirty="0">
                <a:latin typeface="Arial" charset="0"/>
                <a:ea typeface="PMingLiU" charset="-120"/>
                <a:cs typeface="Arial" charset="0"/>
              </a:rPr>
              <a:t/>
            </a:r>
            <a:br>
              <a:rPr lang="ru-RU" altLang="zh-TW" b="0" dirty="0">
                <a:latin typeface="Arial" charset="0"/>
                <a:ea typeface="PMingLiU" charset="-120"/>
                <a:cs typeface="Arial" charset="0"/>
              </a:rPr>
            </a:br>
            <a:endParaRPr lang="ru-RU" b="0" i="1" dirty="0">
              <a:latin typeface="Arial" charset="0"/>
              <a:ea typeface="PMingLiU" charset="-120"/>
              <a:cs typeface="Arial" charset="0"/>
            </a:endParaRPr>
          </a:p>
        </p:txBody>
      </p:sp>
      <p:graphicFrame>
        <p:nvGraphicFramePr>
          <p:cNvPr id="693273" name="Group 25"/>
          <p:cNvGraphicFramePr>
            <a:graphicFrameLocks noGrp="1"/>
          </p:cNvGraphicFramePr>
          <p:nvPr/>
        </p:nvGraphicFramePr>
        <p:xfrm>
          <a:off x="85725" y="785813"/>
          <a:ext cx="9058275" cy="6072188"/>
        </p:xfrm>
        <a:graphic>
          <a:graphicData uri="http://schemas.openxmlformats.org/drawingml/2006/table">
            <a:tbl>
              <a:tblPr/>
              <a:tblGrid>
                <a:gridCol w="4562475"/>
                <a:gridCol w="4495800"/>
              </a:tblGrid>
              <a:tr h="60721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Управляющие параметры</a:t>
                      </a:r>
                      <a:endParaRPr kumimoji="0" lang="en-US" altLang="zh-TW" sz="17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Расходные статьи городского бюджета в %: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Государственное управление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Дошкольное воспитание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Среднее образование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Среднеспециальное</a:t>
                      </a: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 образование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Высшее образование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Дополнительное образование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Больницы</a:t>
                      </a:r>
                      <a:endParaRPr kumimoji="0" lang="en-US" altLang="zh-TW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Поликлиники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Скорая помощь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Профилактории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Спорт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Музеи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Центры досуга</a:t>
                      </a: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Индикаторы</a:t>
                      </a:r>
                      <a:endParaRPr kumimoji="0" lang="en-US" altLang="zh-TW" sz="17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Доходы городского бюджета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Уровни удовлетворения всех основных потребностей (образование, медицина, транспорт, развлечения)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Структура семьи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Доходы на человека в месяц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Занятость населения</a:t>
                      </a: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93259" name="Picture 2"/>
          <p:cNvPicPr>
            <a:picLocks noChangeAspect="1" noChangeArrowheads="1"/>
          </p:cNvPicPr>
          <p:nvPr/>
        </p:nvPicPr>
        <p:blipFill>
          <a:blip r:embed="rId2" cstate="print"/>
          <a:srcRect l="1193" t="7756" r="8078" b="18198"/>
          <a:stretch>
            <a:fillRect/>
          </a:stretch>
        </p:blipFill>
        <p:spPr bwMode="auto">
          <a:xfrm>
            <a:off x="3106738" y="3125788"/>
            <a:ext cx="5732462" cy="373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813800" cy="571500"/>
          </a:xfrm>
        </p:spPr>
        <p:txBody>
          <a:bodyPr anchor="t">
            <a:noAutofit/>
          </a:bodyPr>
          <a:lstStyle/>
          <a:p>
            <a:pPr algn="ctr"/>
            <a:r>
              <a:rPr lang="ru-RU" altLang="zh-TW" sz="2800" b="0" dirty="0">
                <a:latin typeface="Arial" charset="0"/>
                <a:cs typeface="Arial" charset="0"/>
              </a:rPr>
              <a:t> </a:t>
            </a:r>
            <a:r>
              <a:rPr lang="ru-RU" altLang="zh-TW" sz="3200" b="0" dirty="0">
                <a:latin typeface="Arial" charset="0"/>
                <a:ea typeface="PMingLiU" charset="-120"/>
                <a:cs typeface="Arial" charset="0"/>
              </a:rPr>
              <a:t>Эксперт по динамике населения </a:t>
            </a:r>
            <a:r>
              <a:rPr lang="en-US" altLang="zh-TW" b="0" dirty="0">
                <a:latin typeface="Arial" charset="0"/>
                <a:ea typeface="PMingLiU" charset="-120"/>
                <a:cs typeface="Arial" charset="0"/>
              </a:rPr>
              <a:t/>
            </a:r>
            <a:br>
              <a:rPr lang="en-US" altLang="zh-TW" b="0" dirty="0">
                <a:latin typeface="Arial" charset="0"/>
                <a:ea typeface="PMingLiU" charset="-120"/>
                <a:cs typeface="Arial" charset="0"/>
              </a:rPr>
            </a:br>
            <a:endParaRPr lang="ru-RU" b="0" i="1" dirty="0">
              <a:latin typeface="Arial" charset="0"/>
              <a:ea typeface="PMingLiU" charset="-120"/>
              <a:cs typeface="Arial" charset="0"/>
            </a:endParaRPr>
          </a:p>
        </p:txBody>
      </p:sp>
      <p:graphicFrame>
        <p:nvGraphicFramePr>
          <p:cNvPr id="694296" name="Group 24"/>
          <p:cNvGraphicFramePr>
            <a:graphicFrameLocks noGrp="1"/>
          </p:cNvGraphicFramePr>
          <p:nvPr/>
        </p:nvGraphicFramePr>
        <p:xfrm>
          <a:off x="187325" y="785813"/>
          <a:ext cx="8956675" cy="3218688"/>
        </p:xfrm>
        <a:graphic>
          <a:graphicData uri="http://schemas.openxmlformats.org/drawingml/2006/table">
            <a:tbl>
              <a:tblPr/>
              <a:tblGrid>
                <a:gridCol w="4333875"/>
                <a:gridCol w="4622800"/>
              </a:tblGrid>
              <a:tr h="21399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Управляющие параметры</a:t>
                      </a: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 </a:t>
                      </a:r>
                      <a:endParaRPr kumimoji="0" lang="en-US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Уровень смертности (чел/год)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Уровень рождаемости (чел/год)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Иммиграция (чел/год)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Эмиграция (чел/год)</a:t>
                      </a: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Контролируемые показатели</a:t>
                      </a:r>
                      <a:endParaRPr kumimoji="0" lang="en-US" altLang="zh-TW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Уровни удовлетворения потребностей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Общий уровень удовлетворенности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Структура семьи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Доходы на человека в месяц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Занятость населения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Возрастная  структура населения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94283" name="Рисунок 23"/>
          <p:cNvPicPr>
            <a:picLocks noChangeAspect="1" noChangeArrowheads="1"/>
          </p:cNvPicPr>
          <p:nvPr/>
        </p:nvPicPr>
        <p:blipFill>
          <a:blip r:embed="rId2" cstate="print"/>
          <a:srcRect l="131" t="5322" r="865" b="7164"/>
          <a:stretch>
            <a:fillRect/>
          </a:stretch>
        </p:blipFill>
        <p:spPr bwMode="auto">
          <a:xfrm>
            <a:off x="663575" y="3116263"/>
            <a:ext cx="7391400" cy="374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dirty="0" smtClean="0"/>
              <a:t>Разработка стратегического плана г.Екатеринбурга как </a:t>
            </a:r>
            <a:r>
              <a:rPr lang="ru-RU" sz="2800" b="1" dirty="0" err="1" smtClean="0"/>
              <a:t>форсайт</a:t>
            </a:r>
            <a:r>
              <a:rPr lang="ru-RU" sz="2800" dirty="0" smtClean="0"/>
              <a:t> СЭР города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000" dirty="0" smtClean="0"/>
              <a:t>Процесс разработки стратегического плана г. Екатеринбурга в значительной степени соответствует идеологии проведения </a:t>
            </a:r>
            <a:r>
              <a:rPr lang="ru-RU" sz="2000" b="1" dirty="0" err="1" smtClean="0"/>
              <a:t>форсайтных</a:t>
            </a:r>
            <a:r>
              <a:rPr lang="ru-RU" sz="2000" b="1" dirty="0" smtClean="0"/>
              <a:t> исследований </a:t>
            </a:r>
            <a:r>
              <a:rPr lang="ru-RU" sz="2000" dirty="0" smtClean="0"/>
              <a:t>- современному подходу к разработке долгосрочных активных прогнозов 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Форсайт </a:t>
            </a:r>
            <a:r>
              <a:rPr lang="ru-RU" sz="2000" dirty="0" smtClean="0"/>
              <a:t>представляет собой коллективное обсуждение возможных путей развития и формирование на основе этого определения долгосрочных приоритетов в разных отраслях и сферах жизни общества, в том числе и в экономике. 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Форсайт</a:t>
            </a:r>
            <a:r>
              <a:rPr lang="ru-RU" sz="2000" dirty="0" smtClean="0"/>
              <a:t> активный прогноз, который включает элементы воздействия на будущее.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r>
              <a:rPr lang="ru-RU" sz="2000" dirty="0" smtClean="0"/>
              <a:t>Назначение </a:t>
            </a:r>
            <a:r>
              <a:rPr lang="ru-RU" sz="2000" b="1" dirty="0" err="1" smtClean="0"/>
              <a:t>форсайта</a:t>
            </a:r>
            <a:r>
              <a:rPr lang="ru-RU" sz="2000" dirty="0" smtClean="0"/>
              <a:t> — сшить представления разных участников социально-экономической жизни, для того чтобы выработать согласованное представление о будущем в той сфере, которая подвергается </a:t>
            </a:r>
            <a:r>
              <a:rPr lang="ru-RU" sz="2000" dirty="0" err="1" smtClean="0"/>
              <a:t>форсайтингу</a:t>
            </a:r>
            <a:r>
              <a:rPr lang="ru-RU" sz="2000" dirty="0" smtClean="0"/>
              <a:t>. 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Форсайт</a:t>
            </a:r>
            <a:r>
              <a:rPr lang="ru-RU" sz="2000" dirty="0" smtClean="0"/>
              <a:t> все в большей степени становиться технологией </a:t>
            </a:r>
            <a:r>
              <a:rPr lang="ru-RU" sz="2000" b="1" dirty="0" smtClean="0"/>
              <a:t>переговоров элит</a:t>
            </a:r>
            <a:r>
              <a:rPr lang="ru-RU" sz="2000" dirty="0" smtClean="0"/>
              <a:t>, создания консенсуса о будущем для всего общества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smtClean="0"/>
              <a:t>Организация экспертизы по методу Дельфи проводится в несколько этапов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400" dirty="0" smtClean="0"/>
              <a:t>1.Определение целей и задач экспертизы.</a:t>
            </a:r>
          </a:p>
          <a:p>
            <a:pPr>
              <a:buFontTx/>
              <a:buNone/>
            </a:pPr>
            <a:r>
              <a:rPr lang="ru-RU" sz="2400" dirty="0" smtClean="0"/>
              <a:t>2.Выбор процедуры проведения экспертизы.</a:t>
            </a:r>
          </a:p>
          <a:p>
            <a:pPr>
              <a:buFontTx/>
              <a:buNone/>
            </a:pPr>
            <a:r>
              <a:rPr lang="ru-RU" sz="2400" dirty="0" smtClean="0"/>
              <a:t>3.Отбор и формирование группы экспертов.</a:t>
            </a:r>
          </a:p>
          <a:p>
            <a:pPr>
              <a:buFontTx/>
              <a:buNone/>
            </a:pPr>
            <a:r>
              <a:rPr lang="ru-RU" sz="2400" dirty="0" smtClean="0"/>
              <a:t>4.Организация экспертизы;</a:t>
            </a:r>
          </a:p>
          <a:p>
            <a:pPr>
              <a:buFontTx/>
              <a:buNone/>
            </a:pPr>
            <a:r>
              <a:rPr lang="ru-RU" sz="2400" dirty="0" smtClean="0"/>
              <a:t>5.Сбор и обработка информации.</a:t>
            </a:r>
          </a:p>
          <a:p>
            <a:pPr>
              <a:buFontTx/>
              <a:buNone/>
            </a:pPr>
            <a:r>
              <a:rPr lang="ru-RU" sz="2400" dirty="0" smtClean="0"/>
              <a:t>6.Принятие решения по результатам экспертизы.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Проблемы автоматизации процесса стратегического управления городом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idx="1"/>
          </p:nvPr>
        </p:nvSpPr>
        <p:spPr>
          <a:xfrm>
            <a:off x="457200" y="1714487"/>
            <a:ext cx="8229600" cy="485778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Не применяются современные методы сбора и согласования мнений экспертов </a:t>
            </a:r>
            <a:r>
              <a:rPr lang="ru-RU" sz="2000" dirty="0" smtClean="0"/>
              <a:t>(Отсутствует возможность сбора через </a:t>
            </a:r>
            <a:r>
              <a:rPr lang="en-US" sz="2000" dirty="0" smtClean="0"/>
              <a:t>WEB </a:t>
            </a:r>
            <a:r>
              <a:rPr lang="ru-RU" sz="2000" dirty="0" smtClean="0"/>
              <a:t>интерфейс экспертных мнений по прогнозам и стратегическому плану развития города, а также их возможность их согласования (</a:t>
            </a:r>
            <a:r>
              <a:rPr lang="ru-RU" sz="2000" b="1" dirty="0" smtClean="0"/>
              <a:t>метод </a:t>
            </a:r>
            <a:r>
              <a:rPr lang="ru-RU" sz="2000" b="1" dirty="0" err="1" smtClean="0"/>
              <a:t>Дельфи</a:t>
            </a:r>
            <a:r>
              <a:rPr lang="ru-RU" sz="2000" dirty="0" smtClean="0"/>
              <a:t>)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Не применяются информационные системы для поддержки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/>
              <a:t>анализа взаимного влияния стратегических решений в различных отраслях (направлениях) друг на друга,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/>
              <a:t> достаточности ресурсов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/>
              <a:t>выбора стратегии  для достижения конкретных показателей развития</a:t>
            </a:r>
          </a:p>
          <a:p>
            <a:pPr lvl="1"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Затруднен интегрированный анализ различных видов</a:t>
            </a:r>
            <a:r>
              <a:rPr lang="ru-RU" sz="2000" dirty="0" smtClean="0"/>
              <a:t> стратегической информации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/>
              <a:t>по стратегическому плану развития города,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/>
              <a:t>текущему экспертному и машинному прогнозу развития города и внешней среды (региона страны, мира),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/>
              <a:t>мониторингу исполнения СП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/>
              <a:t>мониторингу внешних событий, влияющих на СЭР  города.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/>
              <a:t>Ит.п.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2400" b="1" dirty="0" smtClean="0"/>
              <a:t>Реализация информационной системы поддержки </a:t>
            </a:r>
            <a:r>
              <a:rPr lang="ru-RU" sz="2400" b="1" dirty="0" err="1" smtClean="0"/>
              <a:t>форсайтных</a:t>
            </a:r>
            <a:r>
              <a:rPr lang="ru-RU" sz="2400" b="1" dirty="0" smtClean="0"/>
              <a:t> исследований СЭР города</a:t>
            </a:r>
            <a:r>
              <a:rPr lang="ru-RU" sz="2000" dirty="0" smtClean="0"/>
              <a:t>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600" indent="-609600" eaLnBrk="1" hangingPunct="1">
              <a:lnSpc>
                <a:spcPct val="90000"/>
              </a:lnSpc>
            </a:pPr>
            <a:r>
              <a:rPr lang="ru-RU" sz="2400" b="1" dirty="0" smtClean="0"/>
              <a:t>Система сбора экспертных мнений по прогнозам и СП  СЭР  и их согласования (метод </a:t>
            </a:r>
            <a:r>
              <a:rPr lang="ru-RU" sz="2400" b="1" dirty="0" err="1" smtClean="0"/>
              <a:t>Дельфи</a:t>
            </a:r>
            <a:r>
              <a:rPr lang="ru-RU" sz="2400" b="1" dirty="0" smtClean="0"/>
              <a:t>)  через </a:t>
            </a:r>
            <a:r>
              <a:rPr lang="en-US" sz="2400" b="1" dirty="0" smtClean="0"/>
              <a:t>WEB </a:t>
            </a:r>
            <a:r>
              <a:rPr lang="ru-RU" sz="2400" b="1" dirty="0" smtClean="0"/>
              <a:t>интерфейс</a:t>
            </a:r>
            <a:endParaRPr lang="en-US" sz="2400" b="1" dirty="0" smtClean="0"/>
          </a:p>
          <a:p>
            <a:pPr marL="609600" indent="-609600" eaLnBrk="1" hangingPunct="1">
              <a:lnSpc>
                <a:spcPct val="90000"/>
              </a:lnSpc>
            </a:pPr>
            <a:endParaRPr lang="ru-RU" sz="2400" b="1" dirty="0" smtClean="0"/>
          </a:p>
          <a:p>
            <a:pPr marL="609600" indent="-609600" eaLnBrk="1" hangingPunct="1">
              <a:lnSpc>
                <a:spcPct val="90000"/>
              </a:lnSpc>
            </a:pPr>
            <a:r>
              <a:rPr lang="ru-RU" sz="2400" b="1" dirty="0" smtClean="0"/>
              <a:t>Система интегрированного </a:t>
            </a:r>
            <a:r>
              <a:rPr lang="en-US" sz="2400" b="1" dirty="0" smtClean="0"/>
              <a:t>WEB</a:t>
            </a:r>
            <a:r>
              <a:rPr lang="ru-RU" sz="2400" b="1" dirty="0" smtClean="0"/>
              <a:t>- представления информации для участников процесса стратегического планирования и управления СЭР города </a:t>
            </a:r>
            <a:r>
              <a:rPr lang="en-US" sz="2400" b="1" dirty="0" smtClean="0"/>
              <a:t>(</a:t>
            </a:r>
            <a:r>
              <a:rPr lang="ru-RU" sz="2400" b="1" dirty="0" smtClean="0"/>
              <a:t>Линейка времени)</a:t>
            </a:r>
            <a:endParaRPr lang="en-US" sz="2400" b="1" dirty="0" smtClean="0"/>
          </a:p>
          <a:p>
            <a:pPr marL="609600" indent="-609600" eaLnBrk="1" hangingPunct="1">
              <a:lnSpc>
                <a:spcPct val="90000"/>
              </a:lnSpc>
            </a:pPr>
            <a:endParaRPr lang="ru-RU" sz="2400" b="1" dirty="0" smtClean="0"/>
          </a:p>
          <a:p>
            <a:pPr marL="609600" indent="-609600" eaLnBrk="1" hangingPunct="1">
              <a:lnSpc>
                <a:spcPct val="90000"/>
              </a:lnSpc>
            </a:pPr>
            <a:r>
              <a:rPr lang="ru-RU" sz="2400" b="1" dirty="0" smtClean="0"/>
              <a:t>Система коллективного индикативного планирования СЭР города на основе имитационной модели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179388" y="115888"/>
            <a:ext cx="87852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/>
            <a:r>
              <a:rPr lang="ru-RU" sz="1600" dirty="0"/>
              <a:t>5. Отображение графических зависимостей динамики показателей по выбранным показателям</a:t>
            </a:r>
          </a:p>
        </p:txBody>
      </p:sp>
      <p:sp>
        <p:nvSpPr>
          <p:cNvPr id="5124" name="Text Box 7"/>
          <p:cNvSpPr txBox="1">
            <a:spLocks noChangeArrowheads="1"/>
          </p:cNvSpPr>
          <p:nvPr/>
        </p:nvSpPr>
        <p:spPr bwMode="auto">
          <a:xfrm>
            <a:off x="142875" y="4438650"/>
            <a:ext cx="8785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1600"/>
              <a:t>6. Разработка печатной формы по выбранному разделу структуры </a:t>
            </a:r>
          </a:p>
        </p:txBody>
      </p:sp>
      <p:pic>
        <p:nvPicPr>
          <p:cNvPr id="51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765175"/>
            <a:ext cx="7212013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349500"/>
            <a:ext cx="8501063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4857750"/>
            <a:ext cx="8715375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6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" name="Полотно 66"/>
          <p:cNvGrpSpPr>
            <a:grpSpLocks/>
          </p:cNvGrpSpPr>
          <p:nvPr/>
        </p:nvGrpSpPr>
        <p:grpSpPr bwMode="auto">
          <a:xfrm>
            <a:off x="214274" y="1285860"/>
            <a:ext cx="8929726" cy="5417223"/>
            <a:chOff x="-3246" y="0"/>
            <a:chExt cx="67617" cy="46073"/>
          </a:xfrm>
        </p:grpSpPr>
        <p:sp>
          <p:nvSpPr>
            <p:cNvPr id="77864" name="AutoShape 40"/>
            <p:cNvSpPr>
              <a:spLocks noChangeAspect="1" noChangeArrowheads="1"/>
            </p:cNvSpPr>
            <p:nvPr/>
          </p:nvSpPr>
          <p:spPr bwMode="auto">
            <a:xfrm>
              <a:off x="-541" y="3077"/>
              <a:ext cx="60585" cy="3692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68"/>
            <p:cNvSpPr>
              <a:spLocks noChangeShapeType="1"/>
            </p:cNvSpPr>
            <p:nvPr/>
          </p:nvSpPr>
          <p:spPr bwMode="auto">
            <a:xfrm>
              <a:off x="32005" y="23996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AutoShape 75"/>
            <p:cNvSpPr>
              <a:spLocks noChangeArrowheads="1"/>
            </p:cNvSpPr>
            <p:nvPr/>
          </p:nvSpPr>
          <p:spPr bwMode="auto">
            <a:xfrm>
              <a:off x="47602" y="513"/>
              <a:ext cx="14605" cy="769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Имитационная модель СЭР города</a:t>
              </a:r>
              <a:endParaRPr kumimoji="0" lang="ru-RU" b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AutoShape 76"/>
            <p:cNvSpPr>
              <a:spLocks noChangeArrowheads="1"/>
            </p:cNvSpPr>
            <p:nvPr/>
          </p:nvSpPr>
          <p:spPr bwMode="auto">
            <a:xfrm>
              <a:off x="34079" y="513"/>
              <a:ext cx="11391" cy="1710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Излечения текущих событий  и прогнозов из Интернет (мониторинг интернета)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AutoShape 77"/>
            <p:cNvSpPr>
              <a:spLocks noChangeArrowheads="1"/>
            </p:cNvSpPr>
            <p:nvPr/>
          </p:nvSpPr>
          <p:spPr bwMode="auto">
            <a:xfrm>
              <a:off x="20014" y="1026"/>
              <a:ext cx="12442" cy="564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Мнения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экспертов</a:t>
              </a:r>
              <a:endParaRPr kumimoji="0" lang="en-US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AutoShape 78"/>
            <p:cNvSpPr>
              <a:spLocks noChangeArrowheads="1"/>
            </p:cNvSpPr>
            <p:nvPr/>
          </p:nvSpPr>
          <p:spPr bwMode="auto">
            <a:xfrm>
              <a:off x="9737" y="0"/>
              <a:ext cx="9196" cy="694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СП</a:t>
              </a:r>
              <a:endParaRPr kumimoji="0" lang="en-US" b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AutoShape 92"/>
            <p:cNvSpPr>
              <a:spLocks noChangeArrowheads="1"/>
            </p:cNvSpPr>
            <p:nvPr/>
          </p:nvSpPr>
          <p:spPr bwMode="auto">
            <a:xfrm>
              <a:off x="-3246" y="0"/>
              <a:ext cx="12442" cy="564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Статистика</a:t>
              </a:r>
              <a:endParaRPr kumimoji="0" lang="en-US" sz="1600" b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AutoShape 96"/>
            <p:cNvSpPr>
              <a:spLocks noChangeArrowheads="1"/>
            </p:cNvSpPr>
            <p:nvPr/>
          </p:nvSpPr>
          <p:spPr bwMode="auto">
            <a:xfrm>
              <a:off x="42734" y="36928"/>
              <a:ext cx="16228" cy="914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Система «</a:t>
              </a:r>
              <a:r>
                <a:rPr kumimoji="0" lang="ru-RU" sz="1600" b="1" u="none" strike="noStrike" cap="none" normalizeH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Статпрогноз</a:t>
              </a:r>
              <a:r>
                <a:rPr kumimoji="0" lang="ru-RU" sz="1600" b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(временные ряды, регрессия)</a:t>
              </a:r>
              <a:endParaRPr kumimoji="0" lang="ru-RU" sz="1600" b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" name="Line 99"/>
            <p:cNvSpPr>
              <a:spLocks noChangeShapeType="1"/>
            </p:cNvSpPr>
            <p:nvPr/>
          </p:nvSpPr>
          <p:spPr bwMode="auto">
            <a:xfrm>
              <a:off x="53719" y="25144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Rectangle 101"/>
            <p:cNvSpPr>
              <a:spLocks noChangeArrowheads="1"/>
            </p:cNvSpPr>
            <p:nvPr/>
          </p:nvSpPr>
          <p:spPr bwMode="auto">
            <a:xfrm>
              <a:off x="25424" y="37953"/>
              <a:ext cx="9125" cy="6856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Официальные прогнозы</a:t>
              </a:r>
              <a:endParaRPr kumimoji="0" lang="ru-RU" sz="1600" b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77826" name="AutoShape 105"/>
            <p:cNvSpPr>
              <a:spLocks noChangeArrowheads="1"/>
            </p:cNvSpPr>
            <p:nvPr/>
          </p:nvSpPr>
          <p:spPr bwMode="auto">
            <a:xfrm>
              <a:off x="-3246" y="21028"/>
              <a:ext cx="67617" cy="6906"/>
            </a:xfrm>
            <a:prstGeom prst="rightArrow">
              <a:avLst>
                <a:gd name="adj1" fmla="val 50000"/>
                <a:gd name="adj2" fmla="val 296061"/>
              </a:avLst>
            </a:prstGeom>
            <a:solidFill>
              <a:srgbClr val="FFFFFF"/>
            </a:solidFill>
            <a:ln w="762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Линейка времени   </a:t>
              </a:r>
              <a:r>
                <a:rPr kumimoji="0" lang="ru-RU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(</a:t>
              </a:r>
              <a:r>
                <a:rPr kumimoji="0" lang="en-US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Web –</a:t>
              </a:r>
              <a:r>
                <a:rPr kumimoji="0" lang="ru-RU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история</a:t>
              </a:r>
              <a:r>
                <a:rPr kumimoji="0" lang="en-US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,</a:t>
              </a:r>
              <a:r>
                <a:rPr kumimoji="0" lang="ru-RU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 прогнозы, </a:t>
              </a:r>
              <a:r>
                <a:rPr kumimoji="0" lang="en-US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cap="none" normalizeH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фильтрация</a:t>
              </a:r>
              <a:r>
                <a:rPr kumimoji="0" lang="en-US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, </a:t>
              </a:r>
              <a:r>
                <a:rPr kumimoji="0" lang="en-US" b="0" i="0" u="none" strike="noStrike" cap="none" normalizeH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отчеты</a:t>
              </a:r>
              <a:r>
                <a:rPr kumimoji="0" lang="en-US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)</a:t>
              </a:r>
              <a:endParaRPr kumimoji="0" lang="en-US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2" name="AutoShape 77"/>
          <p:cNvSpPr>
            <a:spLocks noChangeArrowheads="1"/>
          </p:cNvSpPr>
          <p:nvPr/>
        </p:nvSpPr>
        <p:spPr bwMode="auto">
          <a:xfrm>
            <a:off x="642910" y="5500702"/>
            <a:ext cx="2357454" cy="121444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Wed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Система контроля, уточнения и согласования мнений экспертов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Двойная стрелка вверх/вниз 62"/>
          <p:cNvSpPr/>
          <p:nvPr/>
        </p:nvSpPr>
        <p:spPr>
          <a:xfrm>
            <a:off x="3143240" y="2428868"/>
            <a:ext cx="857256" cy="135732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Двойная стрелка вверх/вниз 63"/>
          <p:cNvSpPr/>
          <p:nvPr/>
        </p:nvSpPr>
        <p:spPr>
          <a:xfrm>
            <a:off x="3214678" y="4357694"/>
            <a:ext cx="857256" cy="1285884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Заголовок 66"/>
          <p:cNvSpPr>
            <a:spLocks noGrp="1"/>
          </p:cNvSpPr>
          <p:nvPr>
            <p:ph type="title"/>
          </p:nvPr>
        </p:nvSpPr>
        <p:spPr>
          <a:xfrm>
            <a:off x="706902" y="357166"/>
            <a:ext cx="8156448" cy="642942"/>
          </a:xfrm>
        </p:spPr>
        <p:txBody>
          <a:bodyPr>
            <a:noAutofit/>
          </a:bodyPr>
          <a:lstStyle/>
          <a:p>
            <a:r>
              <a:rPr lang="ru-RU" sz="3000" dirty="0" smtClean="0"/>
              <a:t>Интегральная линейка времени</a:t>
            </a:r>
            <a:endParaRPr lang="ru-RU" sz="3000" dirty="0"/>
          </a:p>
        </p:txBody>
      </p:sp>
      <p:sp>
        <p:nvSpPr>
          <p:cNvPr id="68" name="Текст 6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643050"/>
            <a:ext cx="842965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События на линейке времени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События на линейке времени</a:t>
            </a:r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8215370" cy="5586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Представление мероприятий СП на линейке времени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844" y="1142984"/>
            <a:ext cx="8786874" cy="57150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Портал КСП. БД «Муниципальная статистика»</a:t>
            </a: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25538"/>
            <a:ext cx="8135938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5"/>
          <p:cNvSpPr>
            <a:spLocks noGrp="1"/>
          </p:cNvSpPr>
          <p:nvPr>
            <p:ph type="subTitle" idx="1"/>
          </p:nvPr>
        </p:nvSpPr>
        <p:spPr>
          <a:xfrm>
            <a:off x="0" y="981076"/>
            <a:ext cx="4060765" cy="54197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b="1" dirty="0" smtClean="0">
                <a:latin typeface="Arial" pitchFamily="34" charset="0"/>
              </a:rPr>
              <a:t>               </a:t>
            </a:r>
            <a:endParaRPr lang="ru-RU" sz="2800" dirty="0" smtClean="0">
              <a:latin typeface="Arial" pitchFamily="34" charset="0"/>
            </a:endParaRPr>
          </a:p>
          <a:p>
            <a:endParaRPr lang="ru-RU" sz="2800" dirty="0" smtClean="0"/>
          </a:p>
        </p:txBody>
      </p:sp>
      <p:sp>
        <p:nvSpPr>
          <p:cNvPr id="33798" name="Rectangle 6"/>
          <p:cNvSpPr>
            <a:spLocks noGrp="1"/>
          </p:cNvSpPr>
          <p:nvPr>
            <p:ph sz="half" idx="4294967295"/>
          </p:nvPr>
        </p:nvSpPr>
        <p:spPr>
          <a:xfrm>
            <a:off x="0" y="476250"/>
            <a:ext cx="9144000" cy="592455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Arial" pitchFamily="34" charset="0"/>
              </a:rPr>
              <a:t>Система сбора, инфологического контроля и ведения стратегических проектов, прогнозов и отчетов подразделений администрации, представляемых в КСП </a:t>
            </a:r>
            <a:endParaRPr lang="ru-RU" sz="1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2"/>
          <p:cNvSpPr>
            <a:spLocks noChangeArrowheads="1"/>
          </p:cNvSpPr>
          <p:nvPr/>
        </p:nvSpPr>
        <p:spPr bwMode="auto">
          <a:xfrm>
            <a:off x="611188" y="785794"/>
            <a:ext cx="8137525" cy="558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Стратегический проект</a:t>
            </a:r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Отчет  о достижении контрольных показателей социально-экономического развития муниципального образования «город Екатеринбург»</a:t>
            </a:r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Отчет о выполнении основных направлений деятельности Администрации города Екатеринбурга по социально-экономическому развитию муниципального образования «город Екатеринбург»</a:t>
            </a:r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Контрольные показатели социально-экономического развития муниципального образования «город Екатеринбург»</a:t>
            </a:r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Предложения по формированию основных направлений деятельности Администрации города Екатеринбурга по социально-экономическому развитию муниципального образования «город Екатеринбург» и приоритетных направлений</a:t>
            </a:r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Форма представления материалов к прогнозу социально-экономического развития муниципального образования "город Екатеринбург" субъектами бюджетного планирования.</a:t>
            </a:r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Отчет о реализации мероприятий стратегических проектов функциональных и отраслевых органов Администрации города Екатеринбурга.</a:t>
            </a:r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Отчет о реализации мероприятий Стратегического плана развития города Екатеринбурга для территориальных органов Администрации города Екатеринбурга.</a:t>
            </a:r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Отчет о достижении показателей эффективности стратегического проекта.</a:t>
            </a:r>
          </a:p>
        </p:txBody>
      </p:sp>
      <p:sp>
        <p:nvSpPr>
          <p:cNvPr id="25604" name="Rectangle 2"/>
          <p:cNvSpPr>
            <a:spLocks noChangeArrowheads="1"/>
          </p:cNvSpPr>
          <p:nvPr/>
        </p:nvSpPr>
        <p:spPr bwMode="auto">
          <a:xfrm>
            <a:off x="684213" y="404813"/>
            <a:ext cx="6781800" cy="309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>
                <a:solidFill>
                  <a:schemeClr val="tx2"/>
                </a:solidFill>
                <a:latin typeface="Tahoma" pitchFamily="34" charset="0"/>
              </a:rPr>
              <a:t>Перечень </a:t>
            </a:r>
            <a:r>
              <a:rPr lang="en-US" sz="2400" b="1" dirty="0">
                <a:solidFill>
                  <a:schemeClr val="tx2"/>
                </a:solidFill>
                <a:latin typeface="Tahoma" pitchFamily="34" charset="0"/>
              </a:rPr>
              <a:t>WEB-</a:t>
            </a:r>
            <a:r>
              <a:rPr lang="ru-RU" sz="2400" b="1" dirty="0">
                <a:solidFill>
                  <a:schemeClr val="tx2"/>
                </a:solidFill>
                <a:latin typeface="Tahoma" pitchFamily="34" charset="0"/>
              </a:rPr>
              <a:t>форм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1"/>
          <p:cNvSpPr>
            <a:spLocks noGrp="1"/>
          </p:cNvSpPr>
          <p:nvPr>
            <p:ph sz="quarter" idx="1"/>
          </p:nvPr>
        </p:nvSpPr>
        <p:spPr>
          <a:xfrm>
            <a:off x="0" y="1"/>
            <a:ext cx="4571440" cy="135731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z="4200" smtClean="0"/>
          </a:p>
        </p:txBody>
      </p:sp>
      <p:sp>
        <p:nvSpPr>
          <p:cNvPr id="10243" name="Содержимое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6" name="Содержимое 6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44" name="Picture 4" descr="\\10.100.25.96\c$\temp\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 t="4164" r="45988"/>
          <a:stretch>
            <a:fillRect/>
          </a:stretch>
        </p:blipFill>
        <p:spPr>
          <a:xfrm>
            <a:off x="4571440" y="0"/>
            <a:ext cx="4572560" cy="6861175"/>
          </a:xfrm>
          <a:noFill/>
        </p:spPr>
      </p:pic>
      <p:sp>
        <p:nvSpPr>
          <p:cNvPr id="9" name="Заголовок 2"/>
          <p:cNvSpPr txBox="1">
            <a:spLocks/>
          </p:cNvSpPr>
          <p:nvPr/>
        </p:nvSpPr>
        <p:spPr>
          <a:xfrm>
            <a:off x="0" y="0"/>
            <a:ext cx="4572000" cy="1428736"/>
          </a:xfrm>
          <a:prstGeom prst="rect">
            <a:avLst/>
          </a:prstGeom>
        </p:spPr>
        <p:txBody>
          <a:bodyPr rIns="45720"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Ввод стратегических проектов</a:t>
            </a:r>
            <a:endParaRPr lang="ru-RU" sz="3200" b="1" dirty="0">
              <a:solidFill>
                <a:schemeClr val="accent1">
                  <a:satMod val="1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247" name="Picture 3" descr="\\10.100.25.96\c$\temp\19.JPG"/>
          <p:cNvPicPr>
            <a:picLocks noChangeAspect="1" noChangeArrowheads="1"/>
          </p:cNvPicPr>
          <p:nvPr/>
        </p:nvPicPr>
        <p:blipFill>
          <a:blip r:embed="rId3" cstate="print"/>
          <a:srcRect t="9470" r="18939" b="54005"/>
          <a:stretch>
            <a:fillRect/>
          </a:stretch>
        </p:blipFill>
        <p:spPr bwMode="auto">
          <a:xfrm>
            <a:off x="0" y="3429000"/>
            <a:ext cx="457256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774</TotalTime>
  <Words>1712</Words>
  <Application>Microsoft Office PowerPoint</Application>
  <PresentationFormat>Экран (4:3)</PresentationFormat>
  <Paragraphs>396</Paragraphs>
  <Slides>53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5" baseType="lpstr">
      <vt:lpstr>Модульная</vt:lpstr>
      <vt:lpstr>Диаграмма</vt:lpstr>
      <vt:lpstr>Цель- повышение качества  процессов стратегического управления СЭР городом за счет внедрения современных Web-технологий. </vt:lpstr>
      <vt:lpstr>Система «Муниципальная статистика»</vt:lpstr>
      <vt:lpstr>Слайд 3</vt:lpstr>
      <vt:lpstr>Слайд 4</vt:lpstr>
      <vt:lpstr>Слайд 5</vt:lpstr>
      <vt:lpstr>Портал КСП. БД «Муниципальная статистика»</vt:lpstr>
      <vt:lpstr>Слайд 7</vt:lpstr>
      <vt:lpstr>Слайд 8</vt:lpstr>
      <vt:lpstr>Слайд 9</vt:lpstr>
      <vt:lpstr>Слайд 10</vt:lpstr>
      <vt:lpstr>Слайд 11</vt:lpstr>
      <vt:lpstr>Слайд 12</vt:lpstr>
      <vt:lpstr>Итоги реализации стратегических проектов</vt:lpstr>
      <vt:lpstr>Сводный отчет по финансированию</vt:lpstr>
      <vt:lpstr>Сводные данные об итогах реализации стратегических проектов</vt:lpstr>
      <vt:lpstr>Технологии прогнозирования и планирования СЭР </vt:lpstr>
      <vt:lpstr>Имитационная модель </vt:lpstr>
      <vt:lpstr>Слайд 18</vt:lpstr>
      <vt:lpstr>Моделируемые объекты МО</vt:lpstr>
      <vt:lpstr>Слайд 20</vt:lpstr>
      <vt:lpstr>Городской бюджет</vt:lpstr>
      <vt:lpstr>Слайд 22</vt:lpstr>
      <vt:lpstr>Слайд 23</vt:lpstr>
      <vt:lpstr>Слайд 24</vt:lpstr>
      <vt:lpstr>Слайд 25</vt:lpstr>
      <vt:lpstr>Слайд 26</vt:lpstr>
      <vt:lpstr>Интеллектуальный анализ статиистики</vt:lpstr>
      <vt:lpstr>Демографические модели</vt:lpstr>
      <vt:lpstr>     Прогноз доходов  бюджета</vt:lpstr>
      <vt:lpstr>Расчёт статей доходов: НДФЛ + налог с предприятий</vt:lpstr>
      <vt:lpstr>Расчёт статей доходов: неналоговые доходы + налог  на имущество  физ. лиц </vt:lpstr>
      <vt:lpstr>Проверка адекватности модели (2006-2008),  прогноз (2009-2011) БС</vt:lpstr>
      <vt:lpstr>Проверка адекватности модели (2006-2008),  прогноз (2009-2011) БС</vt:lpstr>
      <vt:lpstr>Прогноз развития МО в условиях кризиса </vt:lpstr>
      <vt:lpstr>Доходы бюджета</vt:lpstr>
      <vt:lpstr>Налог с отраслей в условиях кризиса</vt:lpstr>
      <vt:lpstr>     Анализ  реализуемости стратегических проекта   </vt:lpstr>
      <vt:lpstr>Система коллективного стратегического планирования на базе мультиагентной имитационной модели</vt:lpstr>
      <vt:lpstr>Алгоритм коллективного решения задачи прогноза</vt:lpstr>
      <vt:lpstr>Слайд 40</vt:lpstr>
      <vt:lpstr>Эксперты по отраслям и предприятиям</vt:lpstr>
      <vt:lpstr>Слайд 42</vt:lpstr>
      <vt:lpstr>    Эксперт по внешней среде  </vt:lpstr>
      <vt:lpstr>Эксперт по бюджету  </vt:lpstr>
      <vt:lpstr> Эксперт по динамике населения  </vt:lpstr>
      <vt:lpstr>Разработка стратегического плана г.Екатеринбурга как форсайт СЭР города</vt:lpstr>
      <vt:lpstr>Организация экспертизы по методу Дельфи проводится в несколько этапов</vt:lpstr>
      <vt:lpstr>Проблемы автоматизации процесса стратегического управления городом</vt:lpstr>
      <vt:lpstr>Реализация информационной системы поддержки форсайтных исследований СЭР города </vt:lpstr>
      <vt:lpstr>Интегральная линейка времени</vt:lpstr>
      <vt:lpstr>События на линейке времени</vt:lpstr>
      <vt:lpstr>События на линейке времени</vt:lpstr>
      <vt:lpstr>Представление мероприятий СП на линейке времени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Цель- повышение качества  процессов стратегического управления СЭР городом за счет внедрения современных технологий:</dc:title>
  <dc:creator>admin</dc:creator>
  <cp:lastModifiedBy>kbi</cp:lastModifiedBy>
  <cp:revision>78</cp:revision>
  <dcterms:created xsi:type="dcterms:W3CDTF">2011-06-14T04:18:04Z</dcterms:created>
  <dcterms:modified xsi:type="dcterms:W3CDTF">2011-06-22T07:39:55Z</dcterms:modified>
</cp:coreProperties>
</file>